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2"/>
  </p:notesMasterIdLst>
  <p:sldIdLst>
    <p:sldId id="256" r:id="rId2"/>
    <p:sldId id="280" r:id="rId3"/>
    <p:sldId id="281" r:id="rId4"/>
    <p:sldId id="282" r:id="rId5"/>
    <p:sldId id="284" r:id="rId6"/>
    <p:sldId id="285" r:id="rId7"/>
    <p:sldId id="355" r:id="rId8"/>
    <p:sldId id="289" r:id="rId9"/>
    <p:sldId id="288" r:id="rId10"/>
    <p:sldId id="336" r:id="rId11"/>
    <p:sldId id="356" r:id="rId12"/>
    <p:sldId id="291" r:id="rId13"/>
    <p:sldId id="299" r:id="rId14"/>
    <p:sldId id="353" r:id="rId15"/>
    <p:sldId id="334" r:id="rId16"/>
    <p:sldId id="261" r:id="rId17"/>
    <p:sldId id="314" r:id="rId18"/>
    <p:sldId id="315" r:id="rId19"/>
    <p:sldId id="316" r:id="rId20"/>
    <p:sldId id="349" r:id="rId21"/>
    <p:sldId id="354" r:id="rId22"/>
    <p:sldId id="342" r:id="rId23"/>
    <p:sldId id="344" r:id="rId24"/>
    <p:sldId id="343" r:id="rId25"/>
    <p:sldId id="346" r:id="rId26"/>
    <p:sldId id="348" r:id="rId27"/>
    <p:sldId id="350" r:id="rId28"/>
    <p:sldId id="330" r:id="rId29"/>
    <p:sldId id="309" r:id="rId30"/>
    <p:sldId id="308" r:id="rId31"/>
    <p:sldId id="311" r:id="rId32"/>
    <p:sldId id="312" r:id="rId33"/>
    <p:sldId id="331" r:id="rId34"/>
    <p:sldId id="351" r:id="rId35"/>
    <p:sldId id="313" r:id="rId36"/>
    <p:sldId id="264" r:id="rId37"/>
    <p:sldId id="352" r:id="rId38"/>
    <p:sldId id="296" r:id="rId39"/>
    <p:sldId id="297" r:id="rId40"/>
    <p:sldId id="328"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AB09"/>
    <a:srgbClr val="FF4E00"/>
    <a:srgbClr val="AD3C30"/>
    <a:srgbClr val="496B93"/>
    <a:srgbClr val="5377E7"/>
    <a:srgbClr val="D80604"/>
    <a:srgbClr val="495B74"/>
    <a:srgbClr val="425269"/>
    <a:srgbClr val="3DAA7F"/>
    <a:srgbClr val="B78E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92"/>
    <p:restoredTop sz="91292"/>
  </p:normalViewPr>
  <p:slideViewPr>
    <p:cSldViewPr snapToGrid="0" snapToObjects="1">
      <p:cViewPr varScale="1">
        <p:scale>
          <a:sx n="112" d="100"/>
          <a:sy n="112" d="100"/>
        </p:scale>
        <p:origin x="7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85946F-BA74-664A-A140-2A811422541C}" type="doc">
      <dgm:prSet loTypeId="urn:microsoft.com/office/officeart/2005/8/layout/process1" loCatId="" qsTypeId="urn:microsoft.com/office/officeart/2005/8/quickstyle/simple1" qsCatId="simple" csTypeId="urn:microsoft.com/office/officeart/2005/8/colors/accent1_2" csCatId="accent1" phldr="1"/>
      <dgm:spPr/>
    </dgm:pt>
    <dgm:pt modelId="{F2D5CD94-EEDF-C147-B2BC-21960B75F86A}">
      <dgm:prSet phldrT="[テキスト]" custT="1"/>
      <dgm:spPr>
        <a:solidFill>
          <a:srgbClr val="495B74"/>
        </a:solidFill>
      </dgm:spPr>
      <dgm:t>
        <a:bodyPr/>
        <a:lstStyle/>
        <a:p>
          <a:r>
            <a:rPr kumimoji="1" lang="en-US" altLang="ja-JP" sz="2800" b="0" i="0" dirty="0">
              <a:latin typeface="Helvetica Neue" panose="02000503000000020004" pitchFamily="2" charset="0"/>
            </a:rPr>
            <a:t>Generate</a:t>
          </a:r>
          <a:br>
            <a:rPr kumimoji="1" lang="en-US" altLang="ja-JP" sz="2800" b="0" i="0" dirty="0">
              <a:latin typeface="Helvetica Neue" panose="02000503000000020004" pitchFamily="2" charset="0"/>
            </a:rPr>
          </a:br>
          <a:r>
            <a:rPr kumimoji="1" lang="en-US" altLang="ja-JP" sz="2800" b="0" i="0" dirty="0">
              <a:latin typeface="Helvetica Neue" panose="02000503000000020004" pitchFamily="2" charset="0"/>
            </a:rPr>
            <a:t>strategy</a:t>
          </a:r>
          <a:endParaRPr kumimoji="1" lang="ja-JP" altLang="en-US" sz="2800" b="0" i="0">
            <a:latin typeface="Helvetica Neue" panose="02000503000000020004" pitchFamily="2" charset="0"/>
          </a:endParaRPr>
        </a:p>
      </dgm:t>
    </dgm:pt>
    <dgm:pt modelId="{CD166D49-1897-2D4B-A6AF-98644277BB5E}" type="parTrans" cxnId="{30032460-AC58-C640-95FB-105E4FDA9A01}">
      <dgm:prSet/>
      <dgm:spPr/>
      <dgm:t>
        <a:bodyPr/>
        <a:lstStyle/>
        <a:p>
          <a:endParaRPr kumimoji="1" lang="ja-JP" altLang="en-US"/>
        </a:p>
      </dgm:t>
    </dgm:pt>
    <dgm:pt modelId="{93C4EFF2-AF49-504A-8940-DF1710988F50}" type="sibTrans" cxnId="{30032460-AC58-C640-95FB-105E4FDA9A01}">
      <dgm:prSet/>
      <dgm:spPr>
        <a:solidFill>
          <a:schemeClr val="tx2">
            <a:lumMod val="60000"/>
            <a:lumOff val="40000"/>
          </a:schemeClr>
        </a:solidFill>
      </dgm:spPr>
      <dgm:t>
        <a:bodyPr/>
        <a:lstStyle/>
        <a:p>
          <a:endParaRPr kumimoji="1" lang="ja-JP" altLang="en-US"/>
        </a:p>
      </dgm:t>
    </dgm:pt>
    <dgm:pt modelId="{FE0A2AE0-17B5-A84E-BF0B-E72B914A3780}">
      <dgm:prSet phldrT="[テキスト]" custT="1"/>
      <dgm:spPr>
        <a:solidFill>
          <a:srgbClr val="495B74"/>
        </a:solidFill>
      </dgm:spPr>
      <dgm:t>
        <a:bodyPr/>
        <a:lstStyle/>
        <a:p>
          <a:r>
            <a:rPr kumimoji="1" lang="en-US" altLang="ja-JP" sz="2800" b="0" i="0" dirty="0">
              <a:latin typeface="Helvetica Neue" panose="02000503000000020004" pitchFamily="2" charset="0"/>
            </a:rPr>
            <a:t>Simulate</a:t>
          </a:r>
          <a:br>
            <a:rPr kumimoji="1" lang="en-US" altLang="ja-JP" sz="2800" b="0" i="0" dirty="0">
              <a:latin typeface="Helvetica Neue" panose="02000503000000020004" pitchFamily="2" charset="0"/>
            </a:rPr>
          </a:br>
          <a:r>
            <a:rPr kumimoji="1" lang="en-US" altLang="ja-JP" sz="2800" b="0" i="0" dirty="0">
              <a:latin typeface="Helvetica Neue" panose="02000503000000020004" pitchFamily="2" charset="0"/>
            </a:rPr>
            <a:t>execution</a:t>
          </a:r>
          <a:endParaRPr kumimoji="1" lang="ja-JP" altLang="en-US" sz="2800" b="0" i="0">
            <a:latin typeface="Helvetica Neue" panose="02000503000000020004" pitchFamily="2" charset="0"/>
          </a:endParaRPr>
        </a:p>
      </dgm:t>
    </dgm:pt>
    <dgm:pt modelId="{0852C58E-30F8-4142-8EBE-9F623F2E1369}" type="parTrans" cxnId="{211DC613-C113-CA4C-895F-9A5F26EDDD4F}">
      <dgm:prSet/>
      <dgm:spPr/>
      <dgm:t>
        <a:bodyPr/>
        <a:lstStyle/>
        <a:p>
          <a:endParaRPr kumimoji="1" lang="ja-JP" altLang="en-US"/>
        </a:p>
      </dgm:t>
    </dgm:pt>
    <dgm:pt modelId="{9D3201BA-A0DF-6245-9A09-BA064CACF210}" type="sibTrans" cxnId="{211DC613-C113-CA4C-895F-9A5F26EDDD4F}">
      <dgm:prSet/>
      <dgm:spPr>
        <a:solidFill>
          <a:schemeClr val="tx2">
            <a:lumMod val="60000"/>
            <a:lumOff val="40000"/>
          </a:schemeClr>
        </a:solidFill>
      </dgm:spPr>
      <dgm:t>
        <a:bodyPr/>
        <a:lstStyle/>
        <a:p>
          <a:endParaRPr kumimoji="1" lang="ja-JP" altLang="en-US"/>
        </a:p>
      </dgm:t>
    </dgm:pt>
    <dgm:pt modelId="{BDA74E43-BD34-2C4F-8100-07C12CBDE87A}">
      <dgm:prSet phldrT="[テキスト]" custT="1"/>
      <dgm:spPr>
        <a:solidFill>
          <a:srgbClr val="495B74"/>
        </a:solidFill>
      </dgm:spPr>
      <dgm:t>
        <a:bodyPr/>
        <a:lstStyle/>
        <a:p>
          <a:r>
            <a:rPr kumimoji="1" lang="en-US" altLang="ja-JP" sz="2800" b="0" i="0" dirty="0">
              <a:latin typeface="Helvetica Neue" panose="02000503000000020004" pitchFamily="2" charset="0"/>
            </a:rPr>
            <a:t>Improve</a:t>
          </a:r>
          <a:br>
            <a:rPr kumimoji="1" lang="en-US" altLang="ja-JP" sz="2800" b="0" i="0" dirty="0">
              <a:latin typeface="Helvetica Neue" panose="02000503000000020004" pitchFamily="2" charset="0"/>
            </a:rPr>
          </a:br>
          <a:r>
            <a:rPr kumimoji="1" lang="en-US" altLang="ja-JP" sz="2800" b="0" i="0" dirty="0">
              <a:latin typeface="Helvetica Neue" panose="02000503000000020004" pitchFamily="2" charset="0"/>
            </a:rPr>
            <a:t>strategy</a:t>
          </a:r>
          <a:endParaRPr kumimoji="1" lang="ja-JP" altLang="en-US" sz="2800" b="0" i="0">
            <a:latin typeface="Helvetica Neue" panose="02000503000000020004" pitchFamily="2" charset="0"/>
          </a:endParaRPr>
        </a:p>
      </dgm:t>
    </dgm:pt>
    <dgm:pt modelId="{735BA316-06F6-2D4D-9149-58204E56ADEC}" type="parTrans" cxnId="{E31C745A-14F1-304A-8374-F2A106BC6E80}">
      <dgm:prSet/>
      <dgm:spPr/>
      <dgm:t>
        <a:bodyPr/>
        <a:lstStyle/>
        <a:p>
          <a:endParaRPr kumimoji="1" lang="ja-JP" altLang="en-US"/>
        </a:p>
      </dgm:t>
    </dgm:pt>
    <dgm:pt modelId="{F6A2FC2F-C2C7-A04F-B777-C99068119FC6}" type="sibTrans" cxnId="{E31C745A-14F1-304A-8374-F2A106BC6E80}">
      <dgm:prSet/>
      <dgm:spPr/>
      <dgm:t>
        <a:bodyPr/>
        <a:lstStyle/>
        <a:p>
          <a:endParaRPr kumimoji="1" lang="ja-JP" altLang="en-US"/>
        </a:p>
      </dgm:t>
    </dgm:pt>
    <dgm:pt modelId="{7DE076FF-70AA-BB42-9DDF-B452F8DB785E}" type="pres">
      <dgm:prSet presAssocID="{FD85946F-BA74-664A-A140-2A811422541C}" presName="Name0" presStyleCnt="0">
        <dgm:presLayoutVars>
          <dgm:dir/>
          <dgm:resizeHandles val="exact"/>
        </dgm:presLayoutVars>
      </dgm:prSet>
      <dgm:spPr/>
    </dgm:pt>
    <dgm:pt modelId="{B084D9DB-D2B5-9740-9A3C-A38F620D471F}" type="pres">
      <dgm:prSet presAssocID="{F2D5CD94-EEDF-C147-B2BC-21960B75F86A}" presName="node" presStyleLbl="node1" presStyleIdx="0" presStyleCnt="3">
        <dgm:presLayoutVars>
          <dgm:bulletEnabled val="1"/>
        </dgm:presLayoutVars>
      </dgm:prSet>
      <dgm:spPr/>
    </dgm:pt>
    <dgm:pt modelId="{EFC58799-0168-724F-9D85-418B32027800}" type="pres">
      <dgm:prSet presAssocID="{93C4EFF2-AF49-504A-8940-DF1710988F50}" presName="sibTrans" presStyleLbl="sibTrans2D1" presStyleIdx="0" presStyleCnt="2" custScaleX="145561" custScaleY="72562"/>
      <dgm:spPr/>
    </dgm:pt>
    <dgm:pt modelId="{E9FE4F0E-FFB3-0348-9590-B1B08E08F1F2}" type="pres">
      <dgm:prSet presAssocID="{93C4EFF2-AF49-504A-8940-DF1710988F50}" presName="connectorText" presStyleLbl="sibTrans2D1" presStyleIdx="0" presStyleCnt="2"/>
      <dgm:spPr/>
    </dgm:pt>
    <dgm:pt modelId="{B7CC7DEB-C010-5942-8857-86D16E86FB9C}" type="pres">
      <dgm:prSet presAssocID="{FE0A2AE0-17B5-A84E-BF0B-E72B914A3780}" presName="node" presStyleLbl="node1" presStyleIdx="1" presStyleCnt="3">
        <dgm:presLayoutVars>
          <dgm:bulletEnabled val="1"/>
        </dgm:presLayoutVars>
      </dgm:prSet>
      <dgm:spPr/>
    </dgm:pt>
    <dgm:pt modelId="{BBA9D624-F53C-6046-BE8A-564702514915}" type="pres">
      <dgm:prSet presAssocID="{9D3201BA-A0DF-6245-9A09-BA064CACF210}" presName="sibTrans" presStyleLbl="sibTrans2D1" presStyleIdx="1" presStyleCnt="2" custScaleX="142793" custScaleY="68584"/>
      <dgm:spPr/>
    </dgm:pt>
    <dgm:pt modelId="{8270D87A-88CD-8B4A-A656-8CC59FF3E13A}" type="pres">
      <dgm:prSet presAssocID="{9D3201BA-A0DF-6245-9A09-BA064CACF210}" presName="connectorText" presStyleLbl="sibTrans2D1" presStyleIdx="1" presStyleCnt="2"/>
      <dgm:spPr/>
    </dgm:pt>
    <dgm:pt modelId="{2D024907-6B85-0C48-8966-9D2CB49E4962}" type="pres">
      <dgm:prSet presAssocID="{BDA74E43-BD34-2C4F-8100-07C12CBDE87A}" presName="node" presStyleLbl="node1" presStyleIdx="2" presStyleCnt="3">
        <dgm:presLayoutVars>
          <dgm:bulletEnabled val="1"/>
        </dgm:presLayoutVars>
      </dgm:prSet>
      <dgm:spPr/>
    </dgm:pt>
  </dgm:ptLst>
  <dgm:cxnLst>
    <dgm:cxn modelId="{211DC613-C113-CA4C-895F-9A5F26EDDD4F}" srcId="{FD85946F-BA74-664A-A140-2A811422541C}" destId="{FE0A2AE0-17B5-A84E-BF0B-E72B914A3780}" srcOrd="1" destOrd="0" parTransId="{0852C58E-30F8-4142-8EBE-9F623F2E1369}" sibTransId="{9D3201BA-A0DF-6245-9A09-BA064CACF210}"/>
    <dgm:cxn modelId="{98963A25-8E74-9340-97B8-F8E217089F15}" type="presOf" srcId="{93C4EFF2-AF49-504A-8940-DF1710988F50}" destId="{E9FE4F0E-FFB3-0348-9590-B1B08E08F1F2}" srcOrd="1" destOrd="0" presId="urn:microsoft.com/office/officeart/2005/8/layout/process1"/>
    <dgm:cxn modelId="{4D24942B-A551-6A42-8BA6-99CECFDA037F}" type="presOf" srcId="{FE0A2AE0-17B5-A84E-BF0B-E72B914A3780}" destId="{B7CC7DEB-C010-5942-8857-86D16E86FB9C}" srcOrd="0" destOrd="0" presId="urn:microsoft.com/office/officeart/2005/8/layout/process1"/>
    <dgm:cxn modelId="{A34FD236-6E0E-434B-8680-45EA66A20570}" type="presOf" srcId="{9D3201BA-A0DF-6245-9A09-BA064CACF210}" destId="{8270D87A-88CD-8B4A-A656-8CC59FF3E13A}" srcOrd="1" destOrd="0" presId="urn:microsoft.com/office/officeart/2005/8/layout/process1"/>
    <dgm:cxn modelId="{2AA40B4B-64A6-9640-87FD-956FB2DEE32C}" type="presOf" srcId="{93C4EFF2-AF49-504A-8940-DF1710988F50}" destId="{EFC58799-0168-724F-9D85-418B32027800}" srcOrd="0" destOrd="0" presId="urn:microsoft.com/office/officeart/2005/8/layout/process1"/>
    <dgm:cxn modelId="{E31C745A-14F1-304A-8374-F2A106BC6E80}" srcId="{FD85946F-BA74-664A-A140-2A811422541C}" destId="{BDA74E43-BD34-2C4F-8100-07C12CBDE87A}" srcOrd="2" destOrd="0" parTransId="{735BA316-06F6-2D4D-9149-58204E56ADEC}" sibTransId="{F6A2FC2F-C2C7-A04F-B777-C99068119FC6}"/>
    <dgm:cxn modelId="{30032460-AC58-C640-95FB-105E4FDA9A01}" srcId="{FD85946F-BA74-664A-A140-2A811422541C}" destId="{F2D5CD94-EEDF-C147-B2BC-21960B75F86A}" srcOrd="0" destOrd="0" parTransId="{CD166D49-1897-2D4B-A6AF-98644277BB5E}" sibTransId="{93C4EFF2-AF49-504A-8940-DF1710988F50}"/>
    <dgm:cxn modelId="{DEBB188B-DDBD-5E40-950C-F0A1FB850D3E}" type="presOf" srcId="{FD85946F-BA74-664A-A140-2A811422541C}" destId="{7DE076FF-70AA-BB42-9DDF-B452F8DB785E}" srcOrd="0" destOrd="0" presId="urn:microsoft.com/office/officeart/2005/8/layout/process1"/>
    <dgm:cxn modelId="{76FBF4AD-9B15-A242-B042-F8A108B0420D}" type="presOf" srcId="{F2D5CD94-EEDF-C147-B2BC-21960B75F86A}" destId="{B084D9DB-D2B5-9740-9A3C-A38F620D471F}" srcOrd="0" destOrd="0" presId="urn:microsoft.com/office/officeart/2005/8/layout/process1"/>
    <dgm:cxn modelId="{D3F6BAC4-742A-B641-8FE2-6FD455CAD63F}" type="presOf" srcId="{9D3201BA-A0DF-6245-9A09-BA064CACF210}" destId="{BBA9D624-F53C-6046-BE8A-564702514915}" srcOrd="0" destOrd="0" presId="urn:microsoft.com/office/officeart/2005/8/layout/process1"/>
    <dgm:cxn modelId="{8A2491D0-39C8-334C-92F6-30B4630EDCC4}" type="presOf" srcId="{BDA74E43-BD34-2C4F-8100-07C12CBDE87A}" destId="{2D024907-6B85-0C48-8966-9D2CB49E4962}" srcOrd="0" destOrd="0" presId="urn:microsoft.com/office/officeart/2005/8/layout/process1"/>
    <dgm:cxn modelId="{3324564A-C2A8-A440-81BE-1670BB4BC40F}" type="presParOf" srcId="{7DE076FF-70AA-BB42-9DDF-B452F8DB785E}" destId="{B084D9DB-D2B5-9740-9A3C-A38F620D471F}" srcOrd="0" destOrd="0" presId="urn:microsoft.com/office/officeart/2005/8/layout/process1"/>
    <dgm:cxn modelId="{D70B5997-EB67-3B46-9C73-BBC8AF4B70C5}" type="presParOf" srcId="{7DE076FF-70AA-BB42-9DDF-B452F8DB785E}" destId="{EFC58799-0168-724F-9D85-418B32027800}" srcOrd="1" destOrd="0" presId="urn:microsoft.com/office/officeart/2005/8/layout/process1"/>
    <dgm:cxn modelId="{5B15D3F7-70E7-6F46-B724-93D59A7654B4}" type="presParOf" srcId="{EFC58799-0168-724F-9D85-418B32027800}" destId="{E9FE4F0E-FFB3-0348-9590-B1B08E08F1F2}" srcOrd="0" destOrd="0" presId="urn:microsoft.com/office/officeart/2005/8/layout/process1"/>
    <dgm:cxn modelId="{60C80300-F614-2F42-9555-4C2AF5F89AD2}" type="presParOf" srcId="{7DE076FF-70AA-BB42-9DDF-B452F8DB785E}" destId="{B7CC7DEB-C010-5942-8857-86D16E86FB9C}" srcOrd="2" destOrd="0" presId="urn:microsoft.com/office/officeart/2005/8/layout/process1"/>
    <dgm:cxn modelId="{A4FB10D4-2ACB-184C-B30F-16B8135BE7F3}" type="presParOf" srcId="{7DE076FF-70AA-BB42-9DDF-B452F8DB785E}" destId="{BBA9D624-F53C-6046-BE8A-564702514915}" srcOrd="3" destOrd="0" presId="urn:microsoft.com/office/officeart/2005/8/layout/process1"/>
    <dgm:cxn modelId="{2874FE18-97CB-944F-8174-8A3639F4CBAD}" type="presParOf" srcId="{BBA9D624-F53C-6046-BE8A-564702514915}" destId="{8270D87A-88CD-8B4A-A656-8CC59FF3E13A}" srcOrd="0" destOrd="0" presId="urn:microsoft.com/office/officeart/2005/8/layout/process1"/>
    <dgm:cxn modelId="{5B968D67-ACEB-D64B-83E6-3CFB4C924C9D}" type="presParOf" srcId="{7DE076FF-70AA-BB42-9DDF-B452F8DB785E}" destId="{2D024907-6B85-0C48-8966-9D2CB49E496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4D9DB-D2B5-9740-9A3C-A38F620D471F}">
      <dsp:nvSpPr>
        <dsp:cNvPr id="0" name=""/>
        <dsp:cNvSpPr/>
      </dsp:nvSpPr>
      <dsp:spPr>
        <a:xfrm>
          <a:off x="9059" y="164417"/>
          <a:ext cx="2707717" cy="1624630"/>
        </a:xfrm>
        <a:prstGeom prst="roundRect">
          <a:avLst>
            <a:gd name="adj" fmla="val 10000"/>
          </a:avLst>
        </a:prstGeom>
        <a:solidFill>
          <a:srgbClr val="495B7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en-US" altLang="ja-JP" sz="2800" b="0" i="0" kern="1200" dirty="0">
              <a:latin typeface="Helvetica Neue" panose="02000503000000020004" pitchFamily="2" charset="0"/>
            </a:rPr>
            <a:t>Generate</a:t>
          </a:r>
          <a:br>
            <a:rPr kumimoji="1" lang="en-US" altLang="ja-JP" sz="2800" b="0" i="0" kern="1200" dirty="0">
              <a:latin typeface="Helvetica Neue" panose="02000503000000020004" pitchFamily="2" charset="0"/>
            </a:rPr>
          </a:br>
          <a:r>
            <a:rPr kumimoji="1" lang="en-US" altLang="ja-JP" sz="2800" b="0" i="0" kern="1200" dirty="0">
              <a:latin typeface="Helvetica Neue" panose="02000503000000020004" pitchFamily="2" charset="0"/>
            </a:rPr>
            <a:t>strategy</a:t>
          </a:r>
          <a:endParaRPr kumimoji="1" lang="ja-JP" altLang="en-US" sz="2800" b="0" i="0" kern="1200">
            <a:latin typeface="Helvetica Neue" panose="02000503000000020004" pitchFamily="2" charset="0"/>
          </a:endParaRPr>
        </a:p>
      </dsp:txBody>
      <dsp:txXfrm>
        <a:off x="56643" y="212001"/>
        <a:ext cx="2612549" cy="1529462"/>
      </dsp:txXfrm>
    </dsp:sp>
    <dsp:sp modelId="{EFC58799-0168-724F-9D85-418B32027800}">
      <dsp:nvSpPr>
        <dsp:cNvPr id="0" name=""/>
        <dsp:cNvSpPr/>
      </dsp:nvSpPr>
      <dsp:spPr>
        <a:xfrm>
          <a:off x="2856779" y="733101"/>
          <a:ext cx="835572" cy="487263"/>
        </a:xfrm>
        <a:prstGeom prst="rightArrow">
          <a:avLst>
            <a:gd name="adj1" fmla="val 60000"/>
            <a:gd name="adj2" fmla="val 5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2856779" y="830554"/>
        <a:ext cx="689393" cy="292357"/>
      </dsp:txXfrm>
    </dsp:sp>
    <dsp:sp modelId="{B7CC7DEB-C010-5942-8857-86D16E86FB9C}">
      <dsp:nvSpPr>
        <dsp:cNvPr id="0" name=""/>
        <dsp:cNvSpPr/>
      </dsp:nvSpPr>
      <dsp:spPr>
        <a:xfrm>
          <a:off x="3799863" y="164417"/>
          <a:ext cx="2707717" cy="1624630"/>
        </a:xfrm>
        <a:prstGeom prst="roundRect">
          <a:avLst>
            <a:gd name="adj" fmla="val 10000"/>
          </a:avLst>
        </a:prstGeom>
        <a:solidFill>
          <a:srgbClr val="495B7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en-US" altLang="ja-JP" sz="2800" b="0" i="0" kern="1200" dirty="0">
              <a:latin typeface="Helvetica Neue" panose="02000503000000020004" pitchFamily="2" charset="0"/>
            </a:rPr>
            <a:t>Simulate</a:t>
          </a:r>
          <a:br>
            <a:rPr kumimoji="1" lang="en-US" altLang="ja-JP" sz="2800" b="0" i="0" kern="1200" dirty="0">
              <a:latin typeface="Helvetica Neue" panose="02000503000000020004" pitchFamily="2" charset="0"/>
            </a:rPr>
          </a:br>
          <a:r>
            <a:rPr kumimoji="1" lang="en-US" altLang="ja-JP" sz="2800" b="0" i="0" kern="1200" dirty="0">
              <a:latin typeface="Helvetica Neue" panose="02000503000000020004" pitchFamily="2" charset="0"/>
            </a:rPr>
            <a:t>execution</a:t>
          </a:r>
          <a:endParaRPr kumimoji="1" lang="ja-JP" altLang="en-US" sz="2800" b="0" i="0" kern="1200">
            <a:latin typeface="Helvetica Neue" panose="02000503000000020004" pitchFamily="2" charset="0"/>
          </a:endParaRPr>
        </a:p>
      </dsp:txBody>
      <dsp:txXfrm>
        <a:off x="3847447" y="212001"/>
        <a:ext cx="2612549" cy="1529462"/>
      </dsp:txXfrm>
    </dsp:sp>
    <dsp:sp modelId="{BBA9D624-F53C-6046-BE8A-564702514915}">
      <dsp:nvSpPr>
        <dsp:cNvPr id="0" name=""/>
        <dsp:cNvSpPr/>
      </dsp:nvSpPr>
      <dsp:spPr>
        <a:xfrm>
          <a:off x="6655528" y="746457"/>
          <a:ext cx="819683" cy="460551"/>
        </a:xfrm>
        <a:prstGeom prst="rightArrow">
          <a:avLst>
            <a:gd name="adj1" fmla="val 60000"/>
            <a:gd name="adj2" fmla="val 5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kumimoji="1" lang="ja-JP" altLang="en-US" sz="1900" kern="1200"/>
        </a:p>
      </dsp:txBody>
      <dsp:txXfrm>
        <a:off x="6655528" y="838567"/>
        <a:ext cx="681518" cy="276331"/>
      </dsp:txXfrm>
    </dsp:sp>
    <dsp:sp modelId="{2D024907-6B85-0C48-8966-9D2CB49E4962}">
      <dsp:nvSpPr>
        <dsp:cNvPr id="0" name=""/>
        <dsp:cNvSpPr/>
      </dsp:nvSpPr>
      <dsp:spPr>
        <a:xfrm>
          <a:off x="7590667" y="164417"/>
          <a:ext cx="2707717" cy="1624630"/>
        </a:xfrm>
        <a:prstGeom prst="roundRect">
          <a:avLst>
            <a:gd name="adj" fmla="val 10000"/>
          </a:avLst>
        </a:prstGeom>
        <a:solidFill>
          <a:srgbClr val="495B7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en-US" altLang="ja-JP" sz="2800" b="0" i="0" kern="1200" dirty="0">
              <a:latin typeface="Helvetica Neue" panose="02000503000000020004" pitchFamily="2" charset="0"/>
            </a:rPr>
            <a:t>Improve</a:t>
          </a:r>
          <a:br>
            <a:rPr kumimoji="1" lang="en-US" altLang="ja-JP" sz="2800" b="0" i="0" kern="1200" dirty="0">
              <a:latin typeface="Helvetica Neue" panose="02000503000000020004" pitchFamily="2" charset="0"/>
            </a:rPr>
          </a:br>
          <a:r>
            <a:rPr kumimoji="1" lang="en-US" altLang="ja-JP" sz="2800" b="0" i="0" kern="1200" dirty="0">
              <a:latin typeface="Helvetica Neue" panose="02000503000000020004" pitchFamily="2" charset="0"/>
            </a:rPr>
            <a:t>strategy</a:t>
          </a:r>
          <a:endParaRPr kumimoji="1" lang="ja-JP" altLang="en-US" sz="2800" b="0" i="0" kern="1200">
            <a:latin typeface="Helvetica Neue" panose="02000503000000020004" pitchFamily="2" charset="0"/>
          </a:endParaRPr>
        </a:p>
      </dsp:txBody>
      <dsp:txXfrm>
        <a:off x="7638251" y="212001"/>
        <a:ext cx="2612549" cy="15294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B12A7-5BA5-724B-B6CD-A6B498679D92}" type="datetimeFigureOut">
              <a:rPr kumimoji="1" lang="ja-JP" altLang="en-US" smtClean="0"/>
              <a:t>2019/6/26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D23A1-164F-8C4D-8867-84A324278026}" type="slidenum">
              <a:rPr kumimoji="1" lang="ja-JP" altLang="en-US" smtClean="0"/>
              <a:t>‹#›</a:t>
            </a:fld>
            <a:endParaRPr kumimoji="1" lang="ja-JP" altLang="en-US"/>
          </a:p>
        </p:txBody>
      </p:sp>
    </p:spTree>
    <p:extLst>
      <p:ext uri="{BB962C8B-B14F-4D97-AF65-F5344CB8AC3E}">
        <p14:creationId xmlns:p14="http://schemas.microsoft.com/office/powerpoint/2010/main" val="30112971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0</a:t>
            </a:fld>
            <a:endParaRPr kumimoji="1" lang="ja-JP" altLang="en-US"/>
          </a:p>
        </p:txBody>
      </p:sp>
    </p:spTree>
    <p:extLst>
      <p:ext uri="{BB962C8B-B14F-4D97-AF65-F5344CB8AC3E}">
        <p14:creationId xmlns:p14="http://schemas.microsoft.com/office/powerpoint/2010/main" val="1626418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では本題です。</a:t>
            </a:r>
            <a:endParaRPr kumimoji="1" lang="en-US" altLang="ja-JP" dirty="0"/>
          </a:p>
          <a:p>
            <a:r>
              <a:rPr kumimoji="1" lang="ja-JP" altLang="en-US"/>
              <a:t>今回ご紹介する論文は</a:t>
            </a:r>
            <a:r>
              <a:rPr kumimoji="1" lang="en-US" altLang="ja-JP" dirty="0"/>
              <a:t>〜〜〜</a:t>
            </a:r>
            <a:r>
              <a:rPr kumimoji="1" lang="ja-JP" altLang="en-US"/>
              <a:t>です。</a:t>
            </a:r>
            <a:endParaRPr kumimoji="1" lang="en-US" altLang="ja-JP" dirty="0"/>
          </a:p>
          <a:p>
            <a:r>
              <a:rPr kumimoji="1" lang="en-US" altLang="ja-JP" dirty="0"/>
              <a:t>2019</a:t>
            </a:r>
            <a:r>
              <a:rPr kumimoji="1" lang="ja-JP" altLang="en-US"/>
              <a:t>年の</a:t>
            </a:r>
            <a:r>
              <a:rPr kumimoji="1" lang="en-US" altLang="ja-JP" dirty="0" err="1"/>
              <a:t>sysML</a:t>
            </a:r>
            <a:r>
              <a:rPr kumimoji="1" lang="ja-JP" altLang="en-US"/>
              <a:t>カンファレンスでも発表されたもので、自動で並列化戦略を発見してくれるフレームワークを提案した論文です。</a:t>
            </a:r>
            <a:endParaRPr kumimoji="1" lang="en-US" altLang="ja-JP" dirty="0"/>
          </a:p>
          <a:p>
            <a:endParaRPr kumimoji="1" lang="en-US" altLang="ja-JP" dirty="0"/>
          </a:p>
          <a:p>
            <a:r>
              <a:rPr kumimoji="1" lang="ja-JP" altLang="en-US"/>
              <a:t>専門家が設計した並列化戦略やデータ並列は、すべての</a:t>
            </a:r>
            <a:r>
              <a:rPr kumimoji="1" lang="en-US" altLang="ja-JP" dirty="0"/>
              <a:t>DNN</a:t>
            </a:r>
            <a:r>
              <a:rPr kumimoji="1" lang="ja-JP" altLang="en-US"/>
              <a:t>やハードウェアに適用できないこともしばしばあります。今回ご紹介する</a:t>
            </a:r>
            <a:r>
              <a:rPr kumimoji="1" lang="en-US" altLang="ja-JP" dirty="0" err="1"/>
              <a:t>FlexFlow</a:t>
            </a:r>
            <a:r>
              <a:rPr kumimoji="1" lang="ja-JP" altLang="en-US"/>
              <a:t>というフレームワークでは、すべての</a:t>
            </a:r>
            <a:r>
              <a:rPr kumimoji="1" lang="en-US" altLang="ja-JP" dirty="0"/>
              <a:t>DNN</a:t>
            </a:r>
            <a:r>
              <a:rPr kumimoji="1" lang="ja-JP" altLang="en-US"/>
              <a:t>とハードウェアに適用が可能です。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彼らが発表した</a:t>
            </a:r>
            <a:r>
              <a:rPr kumimoji="1" lang="en-US" altLang="ja-JP" dirty="0" err="1"/>
              <a:t>FlexFlow</a:t>
            </a:r>
            <a:r>
              <a:rPr kumimoji="1" lang="ja-JP" altLang="en-US"/>
              <a:t>は既存の並列化手法に比べ高いスループットを記録しました。</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9</a:t>
            </a:fld>
            <a:endParaRPr kumimoji="1" lang="ja-JP" altLang="en-US"/>
          </a:p>
        </p:txBody>
      </p:sp>
    </p:spTree>
    <p:extLst>
      <p:ext uri="{BB962C8B-B14F-4D97-AF65-F5344CB8AC3E}">
        <p14:creationId xmlns:p14="http://schemas.microsoft.com/office/powerpoint/2010/main" val="2379329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ではまず、</a:t>
            </a:r>
            <a:r>
              <a:rPr kumimoji="1" lang="en-US" altLang="ja-JP" dirty="0" err="1"/>
              <a:t>FlexFlow</a:t>
            </a:r>
            <a:r>
              <a:rPr kumimoji="1" lang="ja-JP" altLang="en-US"/>
              <a:t>の流れについて説明いたします。</a:t>
            </a:r>
            <a:endParaRPr kumimoji="1" lang="en-US" altLang="ja-JP" dirty="0"/>
          </a:p>
          <a:p>
            <a:r>
              <a:rPr kumimoji="1" lang="ja-JP" altLang="en-US"/>
              <a:t>まず入力としてオペレータグラフとデバイストポロジーを与えます。</a:t>
            </a:r>
            <a:endParaRPr kumimoji="1" lang="en-US" altLang="ja-JP" dirty="0"/>
          </a:p>
          <a:p>
            <a:r>
              <a:rPr kumimoji="1" lang="ja-JP" altLang="en-US"/>
              <a:t>すると、</a:t>
            </a:r>
            <a:r>
              <a:rPr kumimoji="1" lang="en-US" altLang="ja-JP" dirty="0" err="1"/>
              <a:t>FlexFlow</a:t>
            </a:r>
            <a:r>
              <a:rPr kumimoji="1" lang="ja-JP" altLang="en-US"/>
              <a:t>はそれを元に最適な並列化戦略の探索を行います。</a:t>
            </a:r>
            <a:endParaRPr kumimoji="1" lang="en-US" altLang="ja-JP" dirty="0"/>
          </a:p>
          <a:p>
            <a:endParaRPr kumimoji="1" lang="en-US" altLang="ja-JP" dirty="0"/>
          </a:p>
          <a:p>
            <a:r>
              <a:rPr kumimoji="1" lang="ja-JP" altLang="en-US"/>
              <a:t>そして探索した中で最も良い結果が得られると予想された戦略を実際に実行するといった流れです。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10</a:t>
            </a:fld>
            <a:endParaRPr kumimoji="1" lang="ja-JP" altLang="en-US"/>
          </a:p>
        </p:txBody>
      </p:sp>
    </p:spTree>
    <p:extLst>
      <p:ext uri="{BB962C8B-B14F-4D97-AF65-F5344CB8AC3E}">
        <p14:creationId xmlns:p14="http://schemas.microsoft.com/office/powerpoint/2010/main" val="357519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a:t>
            </a:r>
            <a:r>
              <a:rPr kumimoji="1" lang="en-US" altLang="ja-JP" dirty="0" err="1"/>
              <a:t>FlexFlow</a:t>
            </a:r>
            <a:r>
              <a:rPr kumimoji="1" lang="ja-JP" altLang="en-US"/>
              <a:t>に与える二つの情報について少し解説します。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11</a:t>
            </a:fld>
            <a:endParaRPr kumimoji="1" lang="ja-JP" altLang="en-US"/>
          </a:p>
        </p:txBody>
      </p:sp>
    </p:spTree>
    <p:extLst>
      <p:ext uri="{BB962C8B-B14F-4D97-AF65-F5344CB8AC3E}">
        <p14:creationId xmlns:p14="http://schemas.microsoft.com/office/powerpoint/2010/main" val="4047746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FlexFlow</a:t>
            </a:r>
            <a:r>
              <a:rPr kumimoji="1" lang="ja-JP" altLang="en-US"/>
              <a:t>は</a:t>
            </a:r>
            <a:r>
              <a:rPr kumimoji="1" lang="en-US" altLang="ja-JP" dirty="0" err="1"/>
              <a:t>tensorflow</a:t>
            </a:r>
            <a:r>
              <a:rPr kumimoji="1" lang="ja-JP" altLang="en-US"/>
              <a:t>や</a:t>
            </a:r>
            <a:r>
              <a:rPr kumimoji="1" lang="en-US" altLang="ja-JP" dirty="0" err="1"/>
              <a:t>pytorch</a:t>
            </a:r>
            <a:r>
              <a:rPr kumimoji="1" lang="ja-JP" altLang="en-US"/>
              <a:t>と同様にオペレータグラフ、計算グラフを入力として扱います。計算グラフのノード部分は</a:t>
            </a:r>
            <a:r>
              <a:rPr kumimoji="1" lang="en-US" altLang="ja-JP" dirty="0"/>
              <a:t>DNN</a:t>
            </a:r>
            <a:r>
              <a:rPr kumimoji="1" lang="ja-JP" altLang="en-US"/>
              <a:t>における計算、例えば畳み込みなどを表します。辺の部分はオペレータへ入力するテンソルもしくはオペレータが出力するテンソルを表します。</a:t>
            </a:r>
            <a:endParaRPr kumimoji="1" lang="en-US" altLang="ja-JP" dirty="0"/>
          </a:p>
          <a:p>
            <a:endParaRPr kumimoji="1" lang="en-US" altLang="ja-JP" dirty="0"/>
          </a:p>
          <a:p>
            <a:r>
              <a:rPr kumimoji="1" lang="ja-JP" altLang="en-US"/>
              <a:t>そしてデバイストポロジーは、学習を実行する際に用いるハードウェアアーキテクチャの情報です。ノード部分は計算処理を行う</a:t>
            </a:r>
            <a:r>
              <a:rPr kumimoji="1" lang="en-US" altLang="ja-JP" dirty="0"/>
              <a:t>CPU</a:t>
            </a:r>
            <a:r>
              <a:rPr kumimoji="1" lang="ja-JP" altLang="en-US"/>
              <a:t>や</a:t>
            </a:r>
            <a:r>
              <a:rPr kumimoji="1" lang="en-US" altLang="ja-JP" dirty="0"/>
              <a:t>GPU</a:t>
            </a:r>
            <a:r>
              <a:rPr kumimoji="1" lang="ja-JP" altLang="en-US"/>
              <a:t>、辺はデバイス間のコネクションを表します。</a:t>
            </a:r>
            <a:endParaRPr kumimoji="1" lang="en-US" altLang="ja-JP" dirty="0"/>
          </a:p>
          <a:p>
            <a:endParaRPr kumimoji="1" lang="en-US" altLang="ja-JP" dirty="0"/>
          </a:p>
          <a:p>
            <a:r>
              <a:rPr kumimoji="1" lang="en-US" altLang="ja-JP" dirty="0" err="1"/>
              <a:t>FlexFlow</a:t>
            </a:r>
            <a:r>
              <a:rPr kumimoji="1" lang="ja-JP" altLang="en-US"/>
              <a:t>はこの二つの情報をもとに最適な並列化戦略を探索します。</a:t>
            </a:r>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12</a:t>
            </a:fld>
            <a:endParaRPr kumimoji="1" lang="ja-JP" altLang="en-US"/>
          </a:p>
        </p:txBody>
      </p:sp>
    </p:spTree>
    <p:extLst>
      <p:ext uri="{BB962C8B-B14F-4D97-AF65-F5344CB8AC3E}">
        <p14:creationId xmlns:p14="http://schemas.microsoft.com/office/powerpoint/2010/main" val="342728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ということで次は戦略の探索について説明します。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13</a:t>
            </a:fld>
            <a:endParaRPr kumimoji="1" lang="ja-JP" altLang="en-US"/>
          </a:p>
        </p:txBody>
      </p:sp>
    </p:spTree>
    <p:extLst>
      <p:ext uri="{BB962C8B-B14F-4D97-AF65-F5344CB8AC3E}">
        <p14:creationId xmlns:p14="http://schemas.microsoft.com/office/powerpoint/2010/main" val="326227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FlexFlow</a:t>
            </a:r>
            <a:r>
              <a:rPr kumimoji="1" lang="ja-JP" altLang="en-US"/>
              <a:t>は並列化戦略を考えるさいに</a:t>
            </a:r>
            <a:r>
              <a:rPr kumimoji="1" lang="en-US" altLang="ja-JP" dirty="0"/>
              <a:t>SOAP</a:t>
            </a:r>
            <a:r>
              <a:rPr kumimoji="1" lang="ja-JP" altLang="en-US"/>
              <a:t>、ソープという探索空間の概念を導入します。今後の説明のために</a:t>
            </a:r>
            <a:r>
              <a:rPr kumimoji="1" lang="en-US" altLang="ja-JP" dirty="0"/>
              <a:t>SOAP</a:t>
            </a:r>
            <a:r>
              <a:rPr kumimoji="1" lang="ja-JP" altLang="en-US"/>
              <a:t>探索空間の説明をまず行なっていきます。</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14</a:t>
            </a:fld>
            <a:endParaRPr kumimoji="1" lang="ja-JP" altLang="en-US"/>
          </a:p>
        </p:txBody>
      </p:sp>
    </p:spTree>
    <p:extLst>
      <p:ext uri="{BB962C8B-B14F-4D97-AF65-F5344CB8AC3E}">
        <p14:creationId xmlns:p14="http://schemas.microsoft.com/office/powerpoint/2010/main" val="2237436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ではまずソープ探索空間におけるサンプル次元についての説明です。</a:t>
            </a:r>
            <a:endParaRPr kumimoji="1" lang="en-US" altLang="ja-JP" dirty="0"/>
          </a:p>
          <a:p>
            <a:r>
              <a:rPr kumimoji="1" lang="ja-JP" altLang="en-US"/>
              <a:t>サンプル次元ではトレーニングに用いるデータ、言ってしまえばバッチをどのように分割するのかということを考えます。つまりこの次元による並列化はデータ並列に当たる、ということになります。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15</a:t>
            </a:fld>
            <a:endParaRPr kumimoji="1" lang="ja-JP" altLang="en-US"/>
          </a:p>
        </p:txBody>
      </p:sp>
    </p:spTree>
    <p:extLst>
      <p:ext uri="{BB962C8B-B14F-4D97-AF65-F5344CB8AC3E}">
        <p14:creationId xmlns:p14="http://schemas.microsoft.com/office/powerpoint/2010/main" val="205707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次はオペレータ次元です。</a:t>
            </a:r>
            <a:endParaRPr kumimoji="1" lang="en-US" altLang="ja-JP" dirty="0"/>
          </a:p>
          <a:p>
            <a:r>
              <a:rPr kumimoji="1" lang="ja-JP" altLang="en-US"/>
              <a:t>オペレータ次元では</a:t>
            </a:r>
            <a:r>
              <a:rPr kumimoji="1" lang="en-US" altLang="ja-JP" dirty="0"/>
              <a:t>DNN</a:t>
            </a:r>
            <a:r>
              <a:rPr kumimoji="1" lang="ja-JP" altLang="en-US"/>
              <a:t>における計算を分割することができます。</a:t>
            </a:r>
            <a:endParaRPr kumimoji="1" lang="en-US" altLang="ja-JP" dirty="0"/>
          </a:p>
          <a:p>
            <a:r>
              <a:rPr kumimoji="1" lang="en-US" altLang="ja-JP" dirty="0"/>
              <a:t>DNN</a:t>
            </a:r>
            <a:r>
              <a:rPr kumimoji="1" lang="ja-JP" altLang="en-US"/>
              <a:t>内でのオペレータというのはほぼほぼ層における計算に対応していると考えて差し支えないと思います。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16</a:t>
            </a:fld>
            <a:endParaRPr kumimoji="1" lang="ja-JP" altLang="en-US"/>
          </a:p>
        </p:txBody>
      </p:sp>
    </p:spTree>
    <p:extLst>
      <p:ext uri="{BB962C8B-B14F-4D97-AF65-F5344CB8AC3E}">
        <p14:creationId xmlns:p14="http://schemas.microsoft.com/office/powerpoint/2010/main" val="718326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bg2">
                    <a:lumMod val="25000"/>
                  </a:schemeClr>
                </a:solidFill>
                <a:latin typeface="Helvetica Neue" panose="02000503000000020004" pitchFamily="2" charset="0"/>
              </a:rPr>
              <a:t>次はアトリビュート次元です。</a:t>
            </a:r>
            <a:endParaRPr lang="en-US" altLang="ja-JP" sz="1200" dirty="0">
              <a:solidFill>
                <a:schemeClr val="bg2">
                  <a:lumMod val="25000"/>
                </a:schemeClr>
              </a:solidFill>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bg2">
                    <a:lumMod val="25000"/>
                  </a:schemeClr>
                </a:solidFill>
                <a:latin typeface="Helvetica Neue" panose="02000503000000020004" pitchFamily="2" charset="0"/>
              </a:rPr>
              <a:t>アトリビュート次元では</a:t>
            </a:r>
            <a:r>
              <a:rPr lang="en-US" altLang="ja-JP" sz="1200" dirty="0">
                <a:solidFill>
                  <a:schemeClr val="bg2">
                    <a:lumMod val="25000"/>
                  </a:schemeClr>
                </a:solidFill>
                <a:latin typeface="Helvetica Neue" panose="02000503000000020004" pitchFamily="2" charset="0"/>
              </a:rPr>
              <a:t>1</a:t>
            </a:r>
            <a:r>
              <a:rPr lang="ja-JP" altLang="en-US" sz="1200">
                <a:solidFill>
                  <a:schemeClr val="bg2">
                    <a:lumMod val="25000"/>
                  </a:schemeClr>
                </a:solidFill>
                <a:latin typeface="Helvetica Neue" panose="02000503000000020004" pitchFamily="2" charset="0"/>
              </a:rPr>
              <a:t>つのサンプル内の要素を分割を考えます。例えば、サンプルが１枚の画像とすると画像のピクセルの部分集合がこれに当たります。</a:t>
            </a:r>
            <a:endParaRPr lang="en-US" altLang="ja-JP" sz="1200" dirty="0">
              <a:solidFill>
                <a:schemeClr val="bg2">
                  <a:lumMod val="25000"/>
                </a:schemeClr>
              </a:solidFill>
              <a:latin typeface="Helvetica Neue" panose="02000503000000020004" pitchFamily="2" charset="0"/>
            </a:endParaRPr>
          </a:p>
          <a:p>
            <a:endParaRPr kumimoji="1" lang="ja-JP" altLang="en-US"/>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17</a:t>
            </a:fld>
            <a:endParaRPr kumimoji="1" lang="ja-JP" altLang="en-US"/>
          </a:p>
        </p:txBody>
      </p:sp>
    </p:spTree>
    <p:extLst>
      <p:ext uri="{BB962C8B-B14F-4D97-AF65-F5344CB8AC3E}">
        <p14:creationId xmlns:p14="http://schemas.microsoft.com/office/powerpoint/2010/main" val="1558261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最後はパラメータ次元です。パラメータ次元では</a:t>
            </a:r>
            <a:r>
              <a:rPr lang="en-US" altLang="ja-JP" dirty="0"/>
              <a:t>1</a:t>
            </a:r>
            <a:r>
              <a:rPr lang="ja-JP" altLang="en-US"/>
              <a:t>つのオペレータにおけるパラメータの分割を考えます。要するにサンプルの分割ではなくモデルパラメータの分割ということになります。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以上がソープ探索空間における</a:t>
            </a:r>
            <a:r>
              <a:rPr lang="en-US" altLang="ja-JP" dirty="0"/>
              <a:t>4</a:t>
            </a:r>
            <a:r>
              <a:rPr lang="ja-JP" altLang="en-US"/>
              <a:t>つの次元となります。</a:t>
            </a:r>
            <a:endParaRPr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18</a:t>
            </a:fld>
            <a:endParaRPr kumimoji="1" lang="ja-JP" altLang="en-US"/>
          </a:p>
        </p:txBody>
      </p:sp>
    </p:spTree>
    <p:extLst>
      <p:ext uri="{BB962C8B-B14F-4D97-AF65-F5344CB8AC3E}">
        <p14:creationId xmlns:p14="http://schemas.microsoft.com/office/powerpoint/2010/main" val="2379546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本日のアウトラインです、現状の背景の説明ののち、</a:t>
            </a:r>
            <a:r>
              <a:rPr kumimoji="1" lang="en-US" altLang="ja-JP" dirty="0" err="1"/>
              <a:t>FlexFlow</a:t>
            </a:r>
            <a:r>
              <a:rPr kumimoji="1" lang="ja-JP" altLang="en-US"/>
              <a:t>というフレームワークについて説明し、それを用いた際の実験結果の評価と、その</a:t>
            </a:r>
            <a:r>
              <a:rPr kumimoji="1" lang="en-US" altLang="ja-JP" dirty="0" err="1"/>
              <a:t>FlexFlow</a:t>
            </a:r>
            <a:r>
              <a:rPr kumimoji="1" lang="ja-JP" altLang="en-US"/>
              <a:t>が抱える課題についてお話します。</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a:t>
            </a:fld>
            <a:endParaRPr kumimoji="1" lang="ja-JP" altLang="en-US"/>
          </a:p>
        </p:txBody>
      </p:sp>
    </p:spTree>
    <p:extLst>
      <p:ext uri="{BB962C8B-B14F-4D97-AF65-F5344CB8AC3E}">
        <p14:creationId xmlns:p14="http://schemas.microsoft.com/office/powerpoint/2010/main" val="3866360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それで、ソープ探索空間をご紹介しましたが、スライドの図は実際に様々な並列化戦略がソープ探索空間におけるどの次元を考慮しているのか、という図になっています。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Hybrid parallelism</a:t>
            </a:r>
            <a:r>
              <a:rPr kumimoji="1" lang="ja-JP" altLang="en-US" sz="1200" kern="1200">
                <a:solidFill>
                  <a:schemeClr val="tx1"/>
                </a:solidFill>
                <a:effectLst/>
                <a:latin typeface="+mn-lt"/>
                <a:ea typeface="+mn-ea"/>
                <a:cs typeface="+mn-cs"/>
              </a:rPr>
              <a:t>というのは複数次元における並列化を同時に適用できるのかという意味です。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supported DNNs</a:t>
            </a:r>
            <a:r>
              <a:rPr kumimoji="1" lang="ja-JP" altLang="en-US" sz="1200" kern="1200">
                <a:solidFill>
                  <a:schemeClr val="tx1"/>
                </a:solidFill>
                <a:effectLst/>
                <a:latin typeface="+mn-lt"/>
                <a:ea typeface="+mn-ea"/>
                <a:cs typeface="+mn-cs"/>
              </a:rPr>
              <a:t>は適用可能な</a:t>
            </a:r>
            <a:r>
              <a:rPr kumimoji="1" lang="en-US" altLang="ja-JP" sz="1200" kern="1200" dirty="0">
                <a:solidFill>
                  <a:schemeClr val="tx1"/>
                </a:solidFill>
                <a:effectLst/>
                <a:latin typeface="+mn-lt"/>
                <a:ea typeface="+mn-ea"/>
                <a:cs typeface="+mn-cs"/>
              </a:rPr>
              <a:t>DNN</a:t>
            </a:r>
            <a:r>
              <a:rPr kumimoji="1" lang="ja-JP" altLang="en-US" sz="1200" kern="1200">
                <a:solidFill>
                  <a:schemeClr val="tx1"/>
                </a:solidFill>
                <a:effectLst/>
                <a:latin typeface="+mn-lt"/>
                <a:ea typeface="+mn-ea"/>
                <a:cs typeface="+mn-cs"/>
              </a:rPr>
              <a:t>モデルを表しています。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データ並列は、</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つのデバイスに</a:t>
            </a:r>
            <a:r>
              <a:rPr kumimoji="1" lang="en-US" altLang="ja-JP" sz="1200" kern="1200" dirty="0">
                <a:solidFill>
                  <a:schemeClr val="tx1"/>
                </a:solidFill>
                <a:effectLst/>
                <a:latin typeface="+mn-lt"/>
                <a:ea typeface="+mn-ea"/>
                <a:cs typeface="+mn-cs"/>
              </a:rPr>
              <a:t>DNN</a:t>
            </a:r>
            <a:r>
              <a:rPr kumimoji="1" lang="ja-JP" altLang="en-US" sz="1200" kern="1200">
                <a:solidFill>
                  <a:schemeClr val="tx1"/>
                </a:solidFill>
                <a:effectLst/>
                <a:latin typeface="+mn-lt"/>
                <a:ea typeface="+mn-ea"/>
                <a:cs typeface="+mn-cs"/>
              </a:rPr>
              <a:t>モデル全体とパラメーターが乗らないと実行ができません。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また、クライゼンスキーさんという専門家の方が提案した戦略は</a:t>
            </a:r>
            <a:r>
              <a:rPr kumimoji="1" lang="en-US" altLang="ja-JP" sz="1200" kern="1200" dirty="0">
                <a:solidFill>
                  <a:schemeClr val="tx1"/>
                </a:solidFill>
                <a:effectLst/>
                <a:latin typeface="+mn-lt"/>
                <a:ea typeface="+mn-ea"/>
                <a:cs typeface="+mn-cs"/>
              </a:rPr>
              <a:t>CNN</a:t>
            </a:r>
            <a:r>
              <a:rPr kumimoji="1" lang="ja-JP" altLang="en-US" sz="1200" kern="1200">
                <a:solidFill>
                  <a:schemeClr val="tx1"/>
                </a:solidFill>
                <a:effectLst/>
                <a:latin typeface="+mn-lt"/>
                <a:ea typeface="+mn-ea"/>
                <a:cs typeface="+mn-cs"/>
              </a:rPr>
              <a:t>のみに、ウーさんという専門家の方が提案した戦略は</a:t>
            </a:r>
            <a:r>
              <a:rPr kumimoji="1" lang="en-US" altLang="ja-JP" sz="1200" kern="1200" dirty="0">
                <a:solidFill>
                  <a:schemeClr val="tx1"/>
                </a:solidFill>
                <a:effectLst/>
                <a:latin typeface="+mn-lt"/>
                <a:ea typeface="+mn-ea"/>
                <a:cs typeface="+mn-cs"/>
              </a:rPr>
              <a:t>RNN</a:t>
            </a:r>
            <a:r>
              <a:rPr kumimoji="1" lang="ja-JP" altLang="en-US" sz="1200" kern="1200">
                <a:solidFill>
                  <a:schemeClr val="tx1"/>
                </a:solidFill>
                <a:effectLst/>
                <a:latin typeface="+mn-lt"/>
                <a:ea typeface="+mn-ea"/>
                <a:cs typeface="+mn-cs"/>
              </a:rPr>
              <a:t>のみに適用が可能です。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少し前に説明した自動で並列化戦略を探索してくれる</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つの手法、</a:t>
            </a:r>
            <a:r>
              <a:rPr kumimoji="1" lang="en-US" altLang="ja-JP" sz="1200" kern="1200" dirty="0" err="1">
                <a:solidFill>
                  <a:schemeClr val="tx1"/>
                </a:solidFill>
                <a:effectLst/>
                <a:latin typeface="+mn-lt"/>
                <a:ea typeface="+mn-ea"/>
                <a:cs typeface="+mn-cs"/>
              </a:rPr>
              <a:t>colocRL</a:t>
            </a:r>
            <a:r>
              <a:rPr kumimoji="1" lang="ja-JP" altLang="en-US"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optCNN</a:t>
            </a:r>
            <a:r>
              <a:rPr kumimoji="1" lang="ja-JP" altLang="en-US" sz="1200" kern="1200">
                <a:solidFill>
                  <a:schemeClr val="tx1"/>
                </a:solidFill>
                <a:effectLst/>
                <a:latin typeface="+mn-lt"/>
                <a:ea typeface="+mn-ea"/>
                <a:cs typeface="+mn-cs"/>
              </a:rPr>
              <a:t>もすべての</a:t>
            </a:r>
            <a:r>
              <a:rPr kumimoji="1" lang="en-US" altLang="ja-JP" sz="1200" kern="1200" dirty="0">
                <a:solidFill>
                  <a:schemeClr val="tx1"/>
                </a:solidFill>
                <a:effectLst/>
                <a:latin typeface="+mn-lt"/>
                <a:ea typeface="+mn-ea"/>
                <a:cs typeface="+mn-cs"/>
              </a:rPr>
              <a:t>DNN</a:t>
            </a:r>
            <a:r>
              <a:rPr kumimoji="1" lang="ja-JP" altLang="en-US" sz="1200" kern="1200">
                <a:solidFill>
                  <a:schemeClr val="tx1"/>
                </a:solidFill>
                <a:effectLst/>
                <a:latin typeface="+mn-lt"/>
                <a:ea typeface="+mn-ea"/>
                <a:cs typeface="+mn-cs"/>
              </a:rPr>
              <a:t>をサポートしているわけではありません。また、ハイブリッドな並列化を行なっている戦略は非常に少ないと言えます。</a:t>
            </a:r>
            <a:endParaRPr kumimoji="1" lang="en"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19</a:t>
            </a:fld>
            <a:endParaRPr kumimoji="1" lang="ja-JP" altLang="en-US"/>
          </a:p>
        </p:txBody>
      </p:sp>
    </p:spTree>
    <p:extLst>
      <p:ext uri="{BB962C8B-B14F-4D97-AF65-F5344CB8AC3E}">
        <p14:creationId xmlns:p14="http://schemas.microsoft.com/office/powerpoint/2010/main" val="375981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ではソープ探索空間がどのようなものかを理解したところで、</a:t>
            </a:r>
            <a:r>
              <a:rPr kumimoji="1" lang="en-US" altLang="ja-JP" dirty="0" err="1"/>
              <a:t>FlexFlow</a:t>
            </a:r>
            <a:r>
              <a:rPr kumimoji="1" lang="ja-JP" altLang="en-US"/>
              <a:t>がどのように最適な戦略を探索するのかを説明いたします。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20</a:t>
            </a:fld>
            <a:endParaRPr kumimoji="1" lang="ja-JP" altLang="en-US"/>
          </a:p>
        </p:txBody>
      </p:sp>
    </p:spTree>
    <p:extLst>
      <p:ext uri="{BB962C8B-B14F-4D97-AF65-F5344CB8AC3E}">
        <p14:creationId xmlns:p14="http://schemas.microsoft.com/office/powerpoint/2010/main" val="4075911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FlexFLow</a:t>
            </a:r>
            <a:r>
              <a:rPr kumimoji="1" lang="ja-JP" altLang="en-US"/>
              <a:t>が最適な並列化戦略を探索する流れの図です。</a:t>
            </a:r>
            <a:endParaRPr kumimoji="1" lang="en-US" altLang="ja-JP" dirty="0"/>
          </a:p>
          <a:p>
            <a:r>
              <a:rPr kumimoji="1" lang="ja-JP" altLang="en-US"/>
              <a:t>まず適当な戦略を生成し、その戦略をシミュレーション、そしてその戦略を改善し、またシミュレーション、これを繰り返していく流れになります。</a:t>
            </a:r>
            <a:endParaRPr kumimoji="1" lang="en-US" altLang="ja-JP" dirty="0"/>
          </a:p>
          <a:p>
            <a:endParaRPr kumimoji="1" lang="en-US" altLang="ja-JP" dirty="0"/>
          </a:p>
          <a:p>
            <a:r>
              <a:rPr kumimoji="1" lang="ja-JP" altLang="en-US"/>
              <a:t>戦略改善にはマルコフチェインモンテカルロ法という乱択アルゴリズムが用いられます。</a:t>
            </a:r>
            <a:endParaRPr kumimoji="1" lang="en-US" altLang="ja-JP" dirty="0"/>
          </a:p>
          <a:p>
            <a:endParaRPr kumimoji="1" lang="en-US" altLang="ja-JP" dirty="0"/>
          </a:p>
          <a:p>
            <a:r>
              <a:rPr kumimoji="1" lang="ja-JP" altLang="en-US"/>
              <a:t>ではこの戦略探索の流れについて詳しく説明していきます。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21</a:t>
            </a:fld>
            <a:endParaRPr kumimoji="1" lang="ja-JP" altLang="en-US"/>
          </a:p>
        </p:txBody>
      </p:sp>
    </p:spTree>
    <p:extLst>
      <p:ext uri="{BB962C8B-B14F-4D97-AF65-F5344CB8AC3E}">
        <p14:creationId xmlns:p14="http://schemas.microsoft.com/office/powerpoint/2010/main" val="1639126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まず、最初の戦略の生成を考える際に、学習しようとしている</a:t>
            </a:r>
            <a:r>
              <a:rPr kumimoji="1" lang="en-US" altLang="ja-JP" dirty="0"/>
              <a:t>DNN</a:t>
            </a:r>
            <a:r>
              <a:rPr kumimoji="1" lang="ja-JP" altLang="en-US"/>
              <a:t>のそれぞれのオペレータで並列化可能な次元を定義しておきます。</a:t>
            </a:r>
            <a:endParaRPr kumimoji="1" lang="en-US" altLang="ja-JP" dirty="0"/>
          </a:p>
          <a:p>
            <a:endParaRPr kumimoji="1" lang="en-US" altLang="ja-JP" dirty="0"/>
          </a:p>
          <a:p>
            <a:r>
              <a:rPr kumimoji="1" lang="ja-JP" altLang="en-US"/>
              <a:t>表はそのオペレータで並列化可能な次元の一覧となっています。</a:t>
            </a:r>
            <a:endParaRPr kumimoji="1" lang="en-US" altLang="ja-JP" dirty="0"/>
          </a:p>
          <a:p>
            <a:r>
              <a:rPr kumimoji="1" lang="ja-JP" altLang="en-US"/>
              <a:t>サンプル次元についてはバッチを分割するだけですので、もちろんどのオペレータについても必ず適用が可能です。</a:t>
            </a:r>
            <a:endParaRPr kumimoji="1" lang="en-US" altLang="ja-JP" dirty="0"/>
          </a:p>
          <a:p>
            <a:endParaRPr kumimoji="1" lang="en-US" altLang="ja-JP" dirty="0"/>
          </a:p>
          <a:p>
            <a:r>
              <a:rPr kumimoji="1" lang="ja-JP" altLang="en-US"/>
              <a:t>それぞれのオペレータをどのハードに割り当て、どのように並列化するのかという設定の集合が</a:t>
            </a:r>
            <a:r>
              <a:rPr kumimoji="1" lang="en-US" altLang="ja-JP" dirty="0"/>
              <a:t>1</a:t>
            </a:r>
            <a:r>
              <a:rPr kumimoji="1" lang="ja-JP" altLang="en-US"/>
              <a:t>つの戦略を形成します。また、</a:t>
            </a:r>
            <a:r>
              <a:rPr kumimoji="1" lang="en-US" altLang="ja-JP" dirty="0" err="1"/>
              <a:t>FlexFlow</a:t>
            </a:r>
            <a:r>
              <a:rPr kumimoji="1" lang="ja-JP" altLang="en-US"/>
              <a:t>は戦略を定義する際に負荷分散のために分割サイズが全て同じになるように考慮されます。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（チャネルは異なるニューロンを表しています。）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22</a:t>
            </a:fld>
            <a:endParaRPr kumimoji="1" lang="ja-JP" altLang="en-US"/>
          </a:p>
        </p:txBody>
      </p:sp>
    </p:spTree>
    <p:extLst>
      <p:ext uri="{BB962C8B-B14F-4D97-AF65-F5344CB8AC3E}">
        <p14:creationId xmlns:p14="http://schemas.microsoft.com/office/powerpoint/2010/main" val="2065086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Helvetica Neue" panose="02000503000000020004" pitchFamily="2" charset="0"/>
              </a:rPr>
              <a:t>では戦略を生成できたところで、実行シミュレーションについてお話します。</a:t>
            </a:r>
            <a:endParaRPr kumimoji="1" lang="en-US" altLang="ja-JP"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Helvetica Neue" panose="02000503000000020004" pitchFamily="2" charset="0"/>
              </a:rPr>
              <a:t>実際にハードウェアで学習を行って時間を測るのは非常に低速なので実際に実行するのではなくシミュレートすることで、高速にその戦略を適用した際の実行時間を予測しようという考えがあります。強化学習によって並列化戦略を探索するアプローチがありましたが、その方法では実際にハードウェアで学習を実行して時間を測っていたので、並列化戦略の発見に非常に時間がかかりました。</a:t>
            </a:r>
            <a:endParaRPr kumimoji="1" lang="en-US" altLang="ja-JP"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Helvetica Neue" panose="02000503000000020004" pitchFamily="2" charset="0"/>
              </a:rPr>
              <a:t>DNN</a:t>
            </a:r>
            <a:r>
              <a:rPr kumimoji="1" lang="ja-JP" altLang="en-US">
                <a:latin typeface="Helvetica Neue" panose="02000503000000020004" pitchFamily="2" charset="0"/>
              </a:rPr>
              <a:t>のオペレータのほとんどが密行列を用いているため、実行時間が高い精度予測可能です。また</a:t>
            </a:r>
            <a:r>
              <a:rPr kumimoji="1" lang="en-US" altLang="ja-JP" dirty="0">
                <a:latin typeface="Helvetica Neue" panose="02000503000000020004" pitchFamily="2" charset="0"/>
              </a:rPr>
              <a:t>DNN</a:t>
            </a:r>
            <a:r>
              <a:rPr kumimoji="1" lang="ja-JP" altLang="en-US">
                <a:latin typeface="Helvetica Neue" panose="02000503000000020004" pitchFamily="2" charset="0"/>
              </a:rPr>
              <a:t>のモデルに使われているオペレータの種類は非常に少なく例えばニューラルマシントランスレーションというモデルは１００層以上の層がありますが、種類としてはの４種類のオペレータしかありません。</a:t>
            </a:r>
            <a:endParaRPr kumimoji="1" lang="en-US" altLang="ja-JP"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Helvetica Neue" panose="02000503000000020004" pitchFamily="2" charset="0"/>
              </a:rPr>
              <a:t>このことを踏まえ、実行シミュレータではそれぞれの種類のオペレータについてそのオペレータの設定で実行にかかる時間を実際に計測し、その結果を戦略のシミュレート時に使いまわすことで役立てていきます。</a:t>
            </a:r>
            <a:endParaRPr kumimoji="1" lang="en-US" altLang="ja-JP"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Helvetica Neue" panose="02000503000000020004" pitchFamily="2" charset="0"/>
            </a:endParaRP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23</a:t>
            </a:fld>
            <a:endParaRPr kumimoji="1" lang="ja-JP" altLang="en-US"/>
          </a:p>
        </p:txBody>
      </p:sp>
    </p:spTree>
    <p:extLst>
      <p:ext uri="{BB962C8B-B14F-4D97-AF65-F5344CB8AC3E}">
        <p14:creationId xmlns:p14="http://schemas.microsoft.com/office/powerpoint/2010/main" val="1039648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シミュレーションをするためにはタスクグラフというものを生成する必要があります。並列化戦略からタスクグラフを生成します。図は簡単なリカレントニューラルネットワークの例です。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Degree(sample) = 2 </a:t>
            </a:r>
            <a:r>
              <a:rPr kumimoji="1" lang="ja-JP" altLang="en-US"/>
              <a:t>というのはつまり</a:t>
            </a:r>
            <a:r>
              <a:rPr kumimoji="1" lang="en-US" altLang="ja-JP" dirty="0"/>
              <a:t>o1,o2,o3,o4</a:t>
            </a:r>
            <a:r>
              <a:rPr kumimoji="1" lang="ja-JP" altLang="en-US"/>
              <a:t>はサンプル次元において並列化度合い２で並列化される。要するにバッチを２分割すると、とらえて問題ないと思います。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この左のオペレータグラフと並列化戦略を元に右のようなタスクグラフが生成されます。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タスクグラフのエッジ、辺の部分はデバイス間のデータのやり取りを表していています。なお</a:t>
            </a:r>
            <a:r>
              <a:rPr kumimoji="1" lang="en-US" altLang="ja-JP" dirty="0" err="1"/>
              <a:t>FlexFlow</a:t>
            </a:r>
            <a:r>
              <a:rPr kumimoji="1" lang="ja-JP" altLang="en-US"/>
              <a:t>はシミュレートをする際にテンソルのサイズをチャネル帯域幅で割った値をデータ転送時間とする仮定があリます。</a:t>
            </a:r>
            <a:endParaRPr kumimoji="1" lang="en-US" altLang="ja-JP" dirty="0"/>
          </a:p>
          <a:p>
            <a:r>
              <a:rPr kumimoji="1" lang="ja-JP" altLang="en-US"/>
              <a:t>他にも</a:t>
            </a:r>
            <a:r>
              <a:rPr kumimoji="1" lang="en-US" altLang="ja-JP" dirty="0" err="1"/>
              <a:t>flexflow</a:t>
            </a:r>
            <a:r>
              <a:rPr kumimoji="1" lang="ja-JP" altLang="en-US"/>
              <a:t>には</a:t>
            </a:r>
            <a:r>
              <a:rPr kumimoji="1" lang="en-US" altLang="ja-JP" dirty="0"/>
              <a:t>3</a:t>
            </a:r>
            <a:r>
              <a:rPr kumimoji="1" lang="ja-JP" altLang="en-US"/>
              <a:t>つの仮定のもとでシミュレーションが行われます。他の仮定は今回の発表中にご紹介しませんが、ハンドアウトの方をご覧いただければと思います。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24</a:t>
            </a:fld>
            <a:endParaRPr kumimoji="1" lang="ja-JP" altLang="en-US"/>
          </a:p>
        </p:txBody>
      </p:sp>
    </p:spTree>
    <p:extLst>
      <p:ext uri="{BB962C8B-B14F-4D97-AF65-F5344CB8AC3E}">
        <p14:creationId xmlns:p14="http://schemas.microsoft.com/office/powerpoint/2010/main" val="1882693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タスクグラフができたところで実際にシミュレーションする話をしていきます。</a:t>
            </a:r>
            <a:endParaRPr kumimoji="1" lang="en-US" altLang="ja-JP" dirty="0"/>
          </a:p>
          <a:p>
            <a:endParaRPr kumimoji="1" lang="en-US" altLang="ja-JP" dirty="0"/>
          </a:p>
          <a:p>
            <a:r>
              <a:rPr kumimoji="1" lang="ja-JP" altLang="en-US"/>
              <a:t>初回のシミュレーションのみフルシミュレーションで、</a:t>
            </a:r>
            <a:r>
              <a:rPr kumimoji="1" lang="en-US" altLang="ja-JP" dirty="0"/>
              <a:t>2</a:t>
            </a:r>
            <a:r>
              <a:rPr kumimoji="1" lang="ja-JP" altLang="en-US"/>
              <a:t>回目以降のシミュレーションはデルタシミュレーションというシミュレーション法を用います。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err="1">
                <a:latin typeface="Helvetica Neue" panose="02000503000000020004" pitchFamily="2" charset="0"/>
              </a:rPr>
              <a:t>FlexFlow</a:t>
            </a:r>
            <a:r>
              <a:rPr kumimoji="1" lang="ja-JP" altLang="en-US" sz="2000">
                <a:latin typeface="Helvetica Neue" panose="02000503000000020004" pitchFamily="2" charset="0"/>
              </a:rPr>
              <a:t>で重要なのはデルタシミュレーションの部分です、デルタシミュレーションは新たな戦略を考える際にタスクグラフを</a:t>
            </a:r>
            <a:r>
              <a:rPr kumimoji="1" lang="en-US" altLang="ja-JP" sz="2000" dirty="0">
                <a:latin typeface="Helvetica Neue" panose="02000503000000020004" pitchFamily="2" charset="0"/>
              </a:rPr>
              <a:t>0</a:t>
            </a:r>
            <a:r>
              <a:rPr kumimoji="1" lang="ja-JP" altLang="en-US" sz="2000">
                <a:latin typeface="Helvetica Neue" panose="02000503000000020004" pitchFamily="2" charset="0"/>
              </a:rPr>
              <a:t>から再構成してシミュレートをする必要はないという考えから考案されました。</a:t>
            </a: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err="1">
                <a:latin typeface="Helvetica Neue" panose="02000503000000020004" pitchFamily="2" charset="0"/>
              </a:rPr>
              <a:t>FlexFlow</a:t>
            </a:r>
            <a:r>
              <a:rPr kumimoji="1" lang="ja-JP" altLang="en-US" sz="2000">
                <a:latin typeface="Helvetica Neue" panose="02000503000000020004" pitchFamily="2" charset="0"/>
              </a:rPr>
              <a:t>は現在の戦略の一部を更新して、新しい戦略を提案し、それを繰り返してどんどん戦略を改善していくのですが、その際にはマルコフチェインモンテカルロ法という探索アルゴリズムを用います。</a:t>
            </a: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latin typeface="Helvetica Neue" panose="02000503000000020004" pitchFamily="2" charset="0"/>
              </a:rPr>
              <a:t>またデルタシミュレーションと戦略改善は以下の２点のどちらかに引っかかるまでつづけられます。</a:t>
            </a: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latin typeface="Helvetica Neue" panose="02000503000000020004" pitchFamily="2" charset="0"/>
              </a:rPr>
              <a:t>１つ目はあらかじめ設定された検索時間予算が尽きる場合です。この予算は人間が設定します。</a:t>
            </a: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latin typeface="Helvetica Neue" panose="02000503000000020004" pitchFamily="2" charset="0"/>
              </a:rPr>
              <a:t>2</a:t>
            </a:r>
            <a:r>
              <a:rPr kumimoji="1" lang="ja-JP" altLang="en-US" sz="2000">
                <a:latin typeface="Helvetica Neue" panose="02000503000000020004" pitchFamily="2" charset="0"/>
              </a:rPr>
              <a:t>つ目探索時間の半分をかけても今以上に良い並列化戦略が発見されなかった場合です。</a:t>
            </a: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latin typeface="Helvetica Neue" panose="02000503000000020004" pitchFamily="2" charset="0"/>
              </a:rPr>
              <a:t>（</a:t>
            </a:r>
            <a:r>
              <a:rPr kumimoji="1" lang="ja-JP" altLang="en-US" sz="2000"/>
              <a:t>フルシミュレーションではダイクストラ法で実行時間が計算され、デルタシミュレーションではベルマンフォード法という方法で実行時間が計算されます。</a:t>
            </a:r>
            <a:r>
              <a:rPr kumimoji="1" lang="ja-JP" altLang="en-US" sz="2000">
                <a:latin typeface="Helvetica Neue" panose="02000503000000020004" pitchFamily="2" charset="0"/>
              </a:rPr>
              <a:t>）</a:t>
            </a: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dirty="0">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Helvetica Neue" panose="02000503000000020004" pitchFamily="2" charset="0"/>
              </a:rPr>
              <a:t>Predict execution time when use existing strategies as initial </a:t>
            </a:r>
            <a:r>
              <a:rPr lang="en-US" altLang="ja-JP" sz="2000" dirty="0" err="1">
                <a:latin typeface="Helvetica Neue" panose="02000503000000020004" pitchFamily="2" charset="0"/>
              </a:rPr>
              <a:t>strategy.</a:t>
            </a:r>
            <a:r>
              <a:rPr lang="en-US" altLang="ja-JP" dirty="0" err="1">
                <a:latin typeface="Helvetica Neue" panose="02000503000000020004" pitchFamily="2" charset="0"/>
              </a:rPr>
              <a:t>Data</a:t>
            </a:r>
            <a:r>
              <a:rPr lang="en-US" altLang="ja-JP" dirty="0">
                <a:latin typeface="Helvetica Neue" panose="02000503000000020004" pitchFamily="2" charset="0"/>
              </a:rPr>
              <a:t> parallelism , expert-designed strategies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25</a:t>
            </a:fld>
            <a:endParaRPr kumimoji="1" lang="ja-JP" altLang="en-US"/>
          </a:p>
        </p:txBody>
      </p:sp>
    </p:spTree>
    <p:extLst>
      <p:ext uri="{BB962C8B-B14F-4D97-AF65-F5344CB8AC3E}">
        <p14:creationId xmlns:p14="http://schemas.microsoft.com/office/powerpoint/2010/main" val="486245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デルタシミュレーションでは図のように前の戦略から</a:t>
            </a:r>
            <a:r>
              <a:rPr kumimoji="1" lang="en-US" altLang="ja-JP" dirty="0"/>
              <a:t>1</a:t>
            </a:r>
            <a:r>
              <a:rPr kumimoji="1" lang="ja-JP" altLang="en-US"/>
              <a:t>つのオペレータをランダムに決定し、そのオペレータにおける並列化設定をランダムに設定し直して新しい戦略を生成します。</a:t>
            </a:r>
            <a:endParaRPr kumimoji="1" lang="en-US" altLang="ja-JP" dirty="0"/>
          </a:p>
          <a:p>
            <a:endParaRPr kumimoji="1" lang="en-US" altLang="ja-JP" dirty="0"/>
          </a:p>
          <a:p>
            <a:r>
              <a:rPr kumimoji="1" lang="en-US" altLang="ja-JP" dirty="0"/>
              <a:t>1</a:t>
            </a:r>
            <a:r>
              <a:rPr kumimoji="1" lang="ja-JP" altLang="en-US"/>
              <a:t>つのオペレータにおける設定が変わっただけですので、他のオペレータについては複雑な実行時間の再計算が必要ありません。</a:t>
            </a:r>
            <a:endParaRPr kumimoji="1" lang="en-US" altLang="ja-JP" dirty="0"/>
          </a:p>
          <a:p>
            <a:endParaRPr kumimoji="1" lang="en-US" altLang="ja-JP" dirty="0"/>
          </a:p>
          <a:p>
            <a:r>
              <a:rPr kumimoji="1" lang="ja-JP" altLang="en-US"/>
              <a:t>新しく提案された戦略を受け入れるか</a:t>
            </a:r>
            <a:r>
              <a:rPr kumimoji="1" lang="en-US" altLang="ja-JP" dirty="0"/>
              <a:t>,</a:t>
            </a:r>
            <a:r>
              <a:rPr kumimoji="1" lang="ja-JP" altLang="en-US"/>
              <a:t>アクセプトするかどうかはシミュレーション結果から</a:t>
            </a:r>
            <a:r>
              <a:rPr kumimoji="1" lang="en-US" altLang="ja-JP" dirty="0"/>
              <a:t>MCMC</a:t>
            </a:r>
            <a:r>
              <a:rPr kumimoji="1" lang="ja-JP" altLang="en-US"/>
              <a:t>法によって決定します。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どんどん戦略を変えていき、最終的な戦略を最適な並列化戦略として実際に実行します。</a:t>
            </a:r>
            <a:endParaRPr kumimoji="1" lang="en-US" altLang="ja-JP" dirty="0"/>
          </a:p>
          <a:p>
            <a:endParaRPr kumimoji="1" lang="en-US" altLang="ja-JP" dirty="0"/>
          </a:p>
          <a:p>
            <a:r>
              <a:rPr kumimoji="1" lang="ja-JP" altLang="en-US"/>
              <a:t>以上が</a:t>
            </a:r>
            <a:r>
              <a:rPr kumimoji="1" lang="en-US" altLang="ja-JP" dirty="0" err="1"/>
              <a:t>FlexFlow</a:t>
            </a:r>
            <a:r>
              <a:rPr kumimoji="1" lang="ja-JP" altLang="en-US"/>
              <a:t>が最適な並列化戦略を探索する流れです。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26</a:t>
            </a:fld>
            <a:endParaRPr kumimoji="1" lang="ja-JP" altLang="en-US"/>
          </a:p>
        </p:txBody>
      </p:sp>
    </p:spTree>
    <p:extLst>
      <p:ext uri="{BB962C8B-B14F-4D97-AF65-F5344CB8AC3E}">
        <p14:creationId xmlns:p14="http://schemas.microsoft.com/office/powerpoint/2010/main" val="115812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a:t>
            </a:r>
            <a:r>
              <a:rPr kumimoji="1" lang="en-US" altLang="ja-JP" dirty="0" err="1"/>
              <a:t>FlexFlow</a:t>
            </a:r>
            <a:r>
              <a:rPr kumimoji="1" lang="ja-JP" altLang="en-US"/>
              <a:t>の実験結果とその評価について説明していきます。</a:t>
            </a:r>
            <a:endParaRPr kumimoji="1" lang="en-US" altLang="ja-JP" dirty="0"/>
          </a:p>
          <a:p>
            <a:r>
              <a:rPr kumimoji="1" lang="ja-JP" altLang="en-US"/>
              <a:t>参考としている論文の方では</a:t>
            </a:r>
            <a:r>
              <a:rPr kumimoji="1" lang="en-US" altLang="ja-JP" dirty="0"/>
              <a:t>6</a:t>
            </a:r>
            <a:r>
              <a:rPr kumimoji="1" lang="ja-JP" altLang="en-US"/>
              <a:t>つの</a:t>
            </a:r>
            <a:r>
              <a:rPr kumimoji="1" lang="en-US" altLang="ja-JP" dirty="0"/>
              <a:t>DNN</a:t>
            </a:r>
            <a:r>
              <a:rPr kumimoji="1" lang="ja-JP" altLang="en-US"/>
              <a:t>のベンチマークを</a:t>
            </a:r>
            <a:r>
              <a:rPr kumimoji="1" lang="en-US" altLang="ja-JP" dirty="0"/>
              <a:t>2</a:t>
            </a:r>
            <a:r>
              <a:rPr kumimoji="1" lang="ja-JP" altLang="en-US"/>
              <a:t>つのデバイストポロジーで実験し、評価してあります。</a:t>
            </a:r>
            <a:endParaRPr kumimoji="1" lang="en-US" altLang="ja-JP" dirty="0"/>
          </a:p>
          <a:p>
            <a:endParaRPr kumimoji="1" lang="en-US" altLang="ja-JP" dirty="0"/>
          </a:p>
          <a:p>
            <a:r>
              <a:rPr kumimoji="1" lang="en-US" altLang="ja-JP" dirty="0" err="1"/>
              <a:t>FlexFlow</a:t>
            </a:r>
            <a:r>
              <a:rPr kumimoji="1" lang="ja-JP" altLang="en-US"/>
              <a:t>のソフトウェアディペンデンシーは表のようになっております。</a:t>
            </a:r>
            <a:endParaRPr kumimoji="1" lang="en-US" altLang="ja-JP" dirty="0"/>
          </a:p>
          <a:p>
            <a:r>
              <a:rPr kumimoji="1" lang="en-US" altLang="ja-JP" dirty="0" err="1"/>
              <a:t>FlexFlow</a:t>
            </a:r>
            <a:r>
              <a:rPr kumimoji="1" lang="ja-JP" altLang="en-US"/>
              <a:t>は</a:t>
            </a:r>
            <a:r>
              <a:rPr kumimoji="1" lang="en-US" altLang="ja-JP" dirty="0" err="1"/>
              <a:t>github</a:t>
            </a:r>
            <a:r>
              <a:rPr kumimoji="1" lang="ja-JP" altLang="en-US"/>
              <a:t>上でも公開されています。</a:t>
            </a:r>
            <a:endParaRPr kumimoji="1" lang="en-US" altLang="ja-JP" dirty="0"/>
          </a:p>
          <a:p>
            <a:endParaRPr kumimoji="1" lang="en-US" altLang="ja-JP" dirty="0"/>
          </a:p>
          <a:p>
            <a:r>
              <a:rPr kumimoji="1" lang="ja-JP" altLang="en-US"/>
              <a:t>（残り</a:t>
            </a:r>
            <a:r>
              <a:rPr kumimoji="1" lang="en-US" altLang="ja-JP" dirty="0"/>
              <a:t>5</a:t>
            </a:r>
            <a:r>
              <a:rPr kumimoji="1" lang="ja-JP" altLang="en-US"/>
              <a:t>分！）</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27</a:t>
            </a:fld>
            <a:endParaRPr kumimoji="1" lang="ja-JP" altLang="en-US"/>
          </a:p>
        </p:txBody>
      </p:sp>
    </p:spTree>
    <p:extLst>
      <p:ext uri="{BB962C8B-B14F-4D97-AF65-F5344CB8AC3E}">
        <p14:creationId xmlns:p14="http://schemas.microsoft.com/office/powerpoint/2010/main" val="4246025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実験に用いられた</a:t>
            </a:r>
            <a:r>
              <a:rPr kumimoji="1" lang="en-US" altLang="ja-JP" dirty="0"/>
              <a:t>2</a:t>
            </a:r>
            <a:r>
              <a:rPr kumimoji="1" lang="ja-JP" altLang="en-US"/>
              <a:t>つのデバイストポロジーです、メインメモリー、</a:t>
            </a:r>
            <a:r>
              <a:rPr kumimoji="1" lang="en-US" altLang="ja-JP" dirty="0"/>
              <a:t>CPU,GPU</a:t>
            </a:r>
            <a:r>
              <a:rPr kumimoji="1" lang="ja-JP" altLang="en-US"/>
              <a:t>の項目は</a:t>
            </a:r>
            <a:r>
              <a:rPr kumimoji="1" lang="en-US" altLang="ja-JP" dirty="0"/>
              <a:t>1</a:t>
            </a:r>
            <a:r>
              <a:rPr kumimoji="1" lang="ja-JP" altLang="en-US"/>
              <a:t>つのノードにおいての値です。</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28</a:t>
            </a:fld>
            <a:endParaRPr kumimoji="1" lang="ja-JP" altLang="en-US"/>
          </a:p>
        </p:txBody>
      </p:sp>
    </p:spTree>
    <p:extLst>
      <p:ext uri="{BB962C8B-B14F-4D97-AF65-F5344CB8AC3E}">
        <p14:creationId xmlns:p14="http://schemas.microsoft.com/office/powerpoint/2010/main" val="3888292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まず背景です。</a:t>
            </a:r>
            <a:endParaRPr kumimoji="1" lang="en-US" altLang="ja-JP" dirty="0"/>
          </a:p>
          <a:p>
            <a:endParaRPr kumimoji="1" lang="en-US" altLang="ja-JP" dirty="0"/>
          </a:p>
          <a:p>
            <a:r>
              <a:rPr kumimoji="1" lang="ja-JP" altLang="en-US"/>
              <a:t>活用事例が画像認識や自然言語処理まで多分野に浸透してきている深層学習ですが、より高い精度を目指すために学習に用いるデータのサイズやモデルの層の数が膨大になっていたり、またニューラルネットワークモデルの構造自体が複雑なものも多く登場しています。</a:t>
            </a:r>
            <a:endParaRPr kumimoji="1" lang="en-US" altLang="ja-JP" dirty="0"/>
          </a:p>
          <a:p>
            <a:endParaRPr kumimoji="1" lang="en-US" altLang="ja-JP" dirty="0"/>
          </a:p>
          <a:p>
            <a:r>
              <a:rPr kumimoji="1" lang="ja-JP" altLang="en-US"/>
              <a:t>そのことから深層学習におけるニューラルネットワークモデルの学習は非常に計算コストが高くなってきており、学習の時間が数ヶ月かかる場合もあります。</a:t>
            </a:r>
            <a:endParaRPr kumimoji="1" lang="en-US" altLang="ja-JP" dirty="0"/>
          </a:p>
          <a:p>
            <a:r>
              <a:rPr kumimoji="1" lang="ja-JP" altLang="en-US"/>
              <a:t>この問題を解決するために複数のデバイスで処理を分散、つまり並列化によって学習時間を減らそうとする流れがあります。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a:t>
            </a:fld>
            <a:endParaRPr kumimoji="1" lang="ja-JP" altLang="en-US"/>
          </a:p>
        </p:txBody>
      </p:sp>
    </p:spTree>
    <p:extLst>
      <p:ext uri="{BB962C8B-B14F-4D97-AF65-F5344CB8AC3E}">
        <p14:creationId xmlns:p14="http://schemas.microsoft.com/office/powerpoint/2010/main" val="742556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a:t>つのベンチマークが実験では計られていますが、今回はその中から</a:t>
            </a:r>
            <a:r>
              <a:rPr kumimoji="1" lang="en-US" altLang="ja-JP" dirty="0"/>
              <a:t>2</a:t>
            </a:r>
            <a:r>
              <a:rPr kumimoji="1" lang="ja-JP" altLang="en-US"/>
              <a:t>つピックアップしてご紹介していきます。</a:t>
            </a:r>
            <a:endParaRPr kumimoji="1" lang="en-US" altLang="ja-JP" dirty="0"/>
          </a:p>
          <a:p>
            <a:endParaRPr kumimoji="1" lang="en-US" altLang="ja-JP" dirty="0"/>
          </a:p>
          <a:p>
            <a:r>
              <a:rPr kumimoji="1" lang="en-US" altLang="ja-JP" dirty="0"/>
              <a:t>1</a:t>
            </a:r>
            <a:r>
              <a:rPr kumimoji="1" lang="ja-JP" altLang="en-US"/>
              <a:t>つは</a:t>
            </a:r>
            <a:r>
              <a:rPr kumimoji="1" lang="en-US" altLang="ja-JP" dirty="0"/>
              <a:t>Inception-v3</a:t>
            </a:r>
            <a:r>
              <a:rPr kumimoji="1" lang="ja-JP" altLang="en-US"/>
              <a:t>というモデルで</a:t>
            </a:r>
            <a:r>
              <a:rPr kumimoji="1" lang="en-US" altLang="ja-JP" dirty="0"/>
              <a:t>inception</a:t>
            </a:r>
            <a:r>
              <a:rPr kumimoji="1" lang="ja-JP" altLang="en-US"/>
              <a:t>モジュールを持った</a:t>
            </a:r>
            <a:r>
              <a:rPr kumimoji="1" lang="en-US" altLang="ja-JP" dirty="0"/>
              <a:t>102</a:t>
            </a:r>
            <a:r>
              <a:rPr kumimoji="1" lang="ja-JP" altLang="en-US"/>
              <a:t>層の</a:t>
            </a:r>
            <a:r>
              <a:rPr kumimoji="1" lang="en-US" altLang="ja-JP" dirty="0"/>
              <a:t>CNN</a:t>
            </a:r>
            <a:r>
              <a:rPr kumimoji="1" lang="ja-JP" altLang="en-US"/>
              <a:t>です。そして学習に用いたデータセットは</a:t>
            </a:r>
            <a:r>
              <a:rPr kumimoji="1" lang="en-US" altLang="ja-JP" dirty="0"/>
              <a:t>ImageNet</a:t>
            </a:r>
            <a:r>
              <a:rPr kumimoji="1" lang="ja-JP" altLang="en-US"/>
              <a:t>のものです。</a:t>
            </a:r>
            <a:endParaRPr kumimoji="1" lang="en-US" altLang="ja-JP" dirty="0"/>
          </a:p>
          <a:p>
            <a:endParaRPr kumimoji="1" lang="en-US" altLang="ja-JP" dirty="0"/>
          </a:p>
          <a:p>
            <a:r>
              <a:rPr kumimoji="1" lang="ja-JP" altLang="en-US"/>
              <a:t>もう</a:t>
            </a:r>
            <a:r>
              <a:rPr kumimoji="1" lang="en-US" altLang="ja-JP" dirty="0"/>
              <a:t>1</a:t>
            </a:r>
            <a:r>
              <a:rPr kumimoji="1" lang="ja-JP" altLang="en-US"/>
              <a:t>つは</a:t>
            </a:r>
            <a:r>
              <a:rPr kumimoji="1" lang="en-US" altLang="ja-JP" dirty="0"/>
              <a:t>Neural Machine Translation</a:t>
            </a:r>
            <a:r>
              <a:rPr kumimoji="1" lang="ja-JP" altLang="en-US"/>
              <a:t>という</a:t>
            </a:r>
            <a:r>
              <a:rPr kumimoji="1" lang="en-US" altLang="ja-JP" dirty="0"/>
              <a:t>RNN</a:t>
            </a:r>
            <a:r>
              <a:rPr kumimoji="1" lang="ja-JP" altLang="en-US"/>
              <a:t>で、これは</a:t>
            </a:r>
            <a:r>
              <a:rPr kumimoji="1" lang="en-US" altLang="ja-JP" dirty="0"/>
              <a:t>WMT</a:t>
            </a:r>
            <a:r>
              <a:rPr kumimoji="1" lang="ja-JP" altLang="en-US"/>
              <a:t> </a:t>
            </a:r>
            <a:r>
              <a:rPr kumimoji="1" lang="en-US" altLang="ja-JP" dirty="0"/>
              <a:t>English-German</a:t>
            </a:r>
            <a:r>
              <a:rPr kumimoji="1" lang="ja-JP" altLang="en-US"/>
              <a:t>というデータセットで実験を行なっています。</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29</a:t>
            </a:fld>
            <a:endParaRPr kumimoji="1" lang="ja-JP" altLang="en-US"/>
          </a:p>
        </p:txBody>
      </p:sp>
    </p:spTree>
    <p:extLst>
      <p:ext uri="{BB962C8B-B14F-4D97-AF65-F5344CB8AC3E}">
        <p14:creationId xmlns:p14="http://schemas.microsoft.com/office/powerpoint/2010/main" val="805408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実験結果のグラフです。</a:t>
            </a:r>
            <a:endParaRPr kumimoji="1" lang="en-US" altLang="ja-JP" dirty="0"/>
          </a:p>
          <a:p>
            <a:r>
              <a:rPr kumimoji="1" lang="ja-JP" altLang="en-US"/>
              <a:t>縦軸はサンプル数</a:t>
            </a:r>
            <a:r>
              <a:rPr kumimoji="1" lang="en-US" altLang="ja-JP" dirty="0"/>
              <a:t>/</a:t>
            </a:r>
            <a:r>
              <a:rPr kumimoji="1" lang="ja-JP" altLang="en-US"/>
              <a:t>実行にかかった秒数</a:t>
            </a:r>
            <a:r>
              <a:rPr kumimoji="1" lang="en-US" altLang="ja-JP" dirty="0"/>
              <a:t>/</a:t>
            </a:r>
            <a:r>
              <a:rPr kumimoji="1" lang="ja-JP" altLang="en-US"/>
              <a:t>用いた</a:t>
            </a:r>
            <a:r>
              <a:rPr kumimoji="1" lang="en-US" altLang="ja-JP" dirty="0"/>
              <a:t>GPU</a:t>
            </a:r>
            <a:r>
              <a:rPr kumimoji="1" lang="ja-JP" altLang="en-US"/>
              <a:t>数</a:t>
            </a:r>
            <a:endParaRPr kumimoji="1" lang="en-US" altLang="ja-JP" dirty="0"/>
          </a:p>
          <a:p>
            <a:r>
              <a:rPr kumimoji="1" lang="ja-JP" altLang="en-US"/>
              <a:t>横軸はデバイス数を表していて、括弧内の値はノード数です。</a:t>
            </a:r>
            <a:endParaRPr kumimoji="1" lang="en-US" altLang="ja-JP" dirty="0"/>
          </a:p>
          <a:p>
            <a:endParaRPr kumimoji="1" lang="en-US" altLang="ja-JP" dirty="0"/>
          </a:p>
          <a:p>
            <a:r>
              <a:rPr kumimoji="1" lang="ja-JP" altLang="en-US"/>
              <a:t>それぞれの折れ線が用いた並列化手法とデバイストポロジーに対応しています。</a:t>
            </a:r>
            <a:endParaRPr kumimoji="1" lang="en-US" altLang="ja-JP" dirty="0"/>
          </a:p>
          <a:p>
            <a:endParaRPr kumimoji="1" lang="en-US" altLang="ja-JP" dirty="0"/>
          </a:p>
          <a:p>
            <a:r>
              <a:rPr kumimoji="1" lang="ja-JP" altLang="en-US"/>
              <a:t>点線部分は理想的なスループットを表しています。</a:t>
            </a:r>
            <a:endParaRPr kumimoji="1" lang="en-US" altLang="ja-JP" dirty="0"/>
          </a:p>
          <a:p>
            <a:r>
              <a:rPr kumimoji="1" lang="ja-JP" altLang="en-US"/>
              <a:t>グラフからわかるように</a:t>
            </a:r>
            <a:r>
              <a:rPr kumimoji="1" lang="en-US" altLang="ja-JP" dirty="0"/>
              <a:t>Inception-v3</a:t>
            </a:r>
            <a:r>
              <a:rPr kumimoji="1" lang="ja-JP" altLang="en-US"/>
              <a:t>と</a:t>
            </a:r>
            <a:r>
              <a:rPr kumimoji="1" lang="en-US" altLang="ja-JP" dirty="0"/>
              <a:t>Neural Machine Translation</a:t>
            </a:r>
            <a:r>
              <a:rPr kumimoji="1" lang="ja-JP" altLang="en-US"/>
              <a:t>において、</a:t>
            </a:r>
            <a:r>
              <a:rPr kumimoji="1" lang="en-US" altLang="ja-JP" dirty="0" err="1"/>
              <a:t>FlexFlow</a:t>
            </a:r>
            <a:r>
              <a:rPr kumimoji="1" lang="ja-JP" altLang="en-US"/>
              <a:t>がどちらのデバイストポロジーにおいても他の</a:t>
            </a:r>
            <a:r>
              <a:rPr kumimoji="1" lang="en-US" altLang="ja-JP" dirty="0"/>
              <a:t>2</a:t>
            </a:r>
            <a:r>
              <a:rPr kumimoji="1" lang="ja-JP" altLang="en-US"/>
              <a:t>つの戦略より良いスループットを出しています。</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30</a:t>
            </a:fld>
            <a:endParaRPr kumimoji="1" lang="ja-JP" altLang="en-US"/>
          </a:p>
        </p:txBody>
      </p:sp>
    </p:spTree>
    <p:extLst>
      <p:ext uri="{BB962C8B-B14F-4D97-AF65-F5344CB8AC3E}">
        <p14:creationId xmlns:p14="http://schemas.microsoft.com/office/powerpoint/2010/main" val="83371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これは</a:t>
            </a:r>
            <a:r>
              <a:rPr kumimoji="1" lang="en-US" altLang="ja-JP" dirty="0"/>
              <a:t>K80 GPU</a:t>
            </a:r>
            <a:r>
              <a:rPr kumimoji="1" lang="ja-JP" altLang="en-US"/>
              <a:t>を</a:t>
            </a:r>
            <a:r>
              <a:rPr kumimoji="1" lang="en-US" altLang="ja-JP" dirty="0"/>
              <a:t>64</a:t>
            </a:r>
            <a:r>
              <a:rPr kumimoji="1" lang="ja-JP" altLang="en-US"/>
              <a:t>個使った際の</a:t>
            </a:r>
            <a:r>
              <a:rPr kumimoji="1" lang="en-US" altLang="ja-JP" dirty="0"/>
              <a:t>NMT</a:t>
            </a:r>
            <a:r>
              <a:rPr kumimoji="1" lang="ja-JP" altLang="en-US"/>
              <a:t>における実行時間の比較です。</a:t>
            </a:r>
            <a:endParaRPr kumimoji="1" lang="en-US" altLang="ja-JP" dirty="0"/>
          </a:p>
          <a:p>
            <a:r>
              <a:rPr kumimoji="1" lang="ja-JP" altLang="en-US"/>
              <a:t>まず一番左のグラフはイテレーションごとの実行時間ですが、</a:t>
            </a:r>
            <a:r>
              <a:rPr kumimoji="1" lang="en-US" altLang="ja-JP" dirty="0" err="1"/>
              <a:t>FlexFlow</a:t>
            </a:r>
            <a:r>
              <a:rPr kumimoji="1" lang="ja-JP" altLang="en-US"/>
              <a:t>が最も実行時間が短いことがわかります。</a:t>
            </a:r>
            <a:endParaRPr kumimoji="1" lang="en-US" altLang="ja-JP" dirty="0"/>
          </a:p>
          <a:p>
            <a:r>
              <a:rPr kumimoji="1" lang="ja-JP" altLang="en-US"/>
              <a:t>また真ん中のグラフを見るとわかるように、</a:t>
            </a:r>
            <a:r>
              <a:rPr kumimoji="1" lang="en-US" altLang="ja-JP" dirty="0" err="1"/>
              <a:t>FlexFlow</a:t>
            </a:r>
            <a:r>
              <a:rPr kumimoji="1" lang="ja-JP" altLang="en-US"/>
              <a:t>は転送したデータ量が非常に抑えられていることがわかります。</a:t>
            </a:r>
            <a:endParaRPr kumimoji="1" lang="en-US" altLang="ja-JP" dirty="0"/>
          </a:p>
          <a:p>
            <a:endParaRPr kumimoji="1" lang="en-US" altLang="ja-JP" dirty="0"/>
          </a:p>
          <a:p>
            <a:r>
              <a:rPr kumimoji="1" lang="ja-JP" altLang="en-US"/>
              <a:t>一番右のグラフを見るとすべてのタスクの実行時間は専門家の設計した戦略にほぼ引けを取らない結果になっています。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31</a:t>
            </a:fld>
            <a:endParaRPr kumimoji="1" lang="ja-JP" altLang="en-US"/>
          </a:p>
        </p:txBody>
      </p:sp>
    </p:spTree>
    <p:extLst>
      <p:ext uri="{BB962C8B-B14F-4D97-AF65-F5344CB8AC3E}">
        <p14:creationId xmlns:p14="http://schemas.microsoft.com/office/powerpoint/2010/main" val="196179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これは最初の方に説明した自動で並列化戦略を探索するフレームワークとの比較です。スループットはどちらも</a:t>
            </a:r>
            <a:r>
              <a:rPr kumimoji="1" lang="en-US" altLang="ja-JP" dirty="0" err="1"/>
              <a:t>FlexFlow</a:t>
            </a:r>
            <a:r>
              <a:rPr kumimoji="1" lang="ja-JP" altLang="en-US"/>
              <a:t>の方が高い値を示しています。</a:t>
            </a:r>
            <a:endParaRPr kumimoji="1" lang="en-US" altLang="ja-JP" dirty="0"/>
          </a:p>
          <a:p>
            <a:endParaRPr kumimoji="1" lang="en-US" altLang="ja-JP" dirty="0"/>
          </a:p>
          <a:p>
            <a:r>
              <a:rPr kumimoji="1" lang="ja-JP" altLang="en-US"/>
              <a:t>（同じパラメータを共有する</a:t>
            </a:r>
            <a:r>
              <a:rPr kumimoji="1" lang="en-US" altLang="ja-JP" dirty="0" err="1"/>
              <a:t>reccurent</a:t>
            </a:r>
            <a:r>
              <a:rPr kumimoji="1" lang="ja-JP" altLang="en-US"/>
              <a:t>層全てを統合して一つの</a:t>
            </a:r>
            <a:r>
              <a:rPr kumimoji="1" lang="en-US" altLang="ja-JP" dirty="0"/>
              <a:t>operator</a:t>
            </a:r>
            <a:r>
              <a:rPr kumimoji="1" lang="ja-JP" altLang="en-US"/>
              <a:t>としてみて評価した</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32</a:t>
            </a:fld>
            <a:endParaRPr kumimoji="1" lang="ja-JP" altLang="en-US"/>
          </a:p>
        </p:txBody>
      </p:sp>
    </p:spTree>
    <p:extLst>
      <p:ext uri="{BB962C8B-B14F-4D97-AF65-F5344CB8AC3E}">
        <p14:creationId xmlns:p14="http://schemas.microsoft.com/office/powerpoint/2010/main" val="2645251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そしてこれはフルシミュレーションのみを使った戦略探索とデルタシミュレーションを導入した探索の比較です。</a:t>
            </a:r>
            <a:endParaRPr kumimoji="1" lang="en-US" altLang="ja-JP" dirty="0"/>
          </a:p>
          <a:p>
            <a:r>
              <a:rPr kumimoji="1" lang="ja-JP" altLang="en-US"/>
              <a:t>どちらも最終的に同様の並列化戦略に収束していることが伺えます。</a:t>
            </a:r>
            <a:endParaRPr kumimoji="1" lang="en-US" altLang="ja-JP" dirty="0"/>
          </a:p>
          <a:p>
            <a:endParaRPr kumimoji="1" lang="en-US" altLang="ja-JP" dirty="0"/>
          </a:p>
          <a:p>
            <a:r>
              <a:rPr kumimoji="1" lang="ja-JP" altLang="en-US"/>
              <a:t>また、デルタシミュレーションを用いた場合はフルシミュレーションを用いた結果より</a:t>
            </a:r>
            <a:r>
              <a:rPr kumimoji="1" lang="en-US" altLang="ja-JP" dirty="0"/>
              <a:t>2</a:t>
            </a:r>
            <a:r>
              <a:rPr kumimoji="1" lang="ja-JP" altLang="en-US"/>
              <a:t>倍ほど早く戦略が収束し、探索が終了していることがわかります。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33</a:t>
            </a:fld>
            <a:endParaRPr kumimoji="1" lang="ja-JP" altLang="en-US"/>
          </a:p>
        </p:txBody>
      </p:sp>
    </p:spTree>
    <p:extLst>
      <p:ext uri="{BB962C8B-B14F-4D97-AF65-F5344CB8AC3E}">
        <p14:creationId xmlns:p14="http://schemas.microsoft.com/office/powerpoint/2010/main" val="2550681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このグラフはシミュレート時間と実際の実行時間の比較です。</a:t>
            </a:r>
            <a:endParaRPr kumimoji="1" lang="en-US" altLang="ja-JP" dirty="0"/>
          </a:p>
          <a:p>
            <a:r>
              <a:rPr kumimoji="1" lang="ja-JP" altLang="en-US"/>
              <a:t>縦軸横軸共に秒を表していてログスケールになっていることに注意していただきたいんですけれども、予想からはるかにかけ離れた値は共になさそうであることがわかります。</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34</a:t>
            </a:fld>
            <a:endParaRPr kumimoji="1" lang="ja-JP" altLang="en-US"/>
          </a:p>
        </p:txBody>
      </p:sp>
    </p:spTree>
    <p:extLst>
      <p:ext uri="{BB962C8B-B14F-4D97-AF65-F5344CB8AC3E}">
        <p14:creationId xmlns:p14="http://schemas.microsoft.com/office/powerpoint/2010/main" val="1517221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最後にフレックスフローの課題点についてお話しします。</a:t>
            </a:r>
            <a:endParaRPr lang="en-US" altLang="ja-JP" dirty="0"/>
          </a:p>
          <a:p>
            <a:r>
              <a:rPr lang="en-US" altLang="ja-JP" dirty="0" err="1"/>
              <a:t>FlexFlow</a:t>
            </a:r>
            <a:r>
              <a:rPr lang="ja-JP" altLang="en-US"/>
              <a:t>はシミュレートの際にメモリ制約について考えいません。なので最適な並列化戦略を発見しても、メモリ制約を超えてしまっていると、その戦略は実行できない可能性があります。</a:t>
            </a:r>
            <a:endParaRPr lang="en-US" altLang="ja-JP" dirty="0"/>
          </a:p>
          <a:p>
            <a:endParaRPr lang="en-US" altLang="ja-JP" dirty="0"/>
          </a:p>
          <a:p>
            <a:r>
              <a:rPr lang="ja-JP" altLang="en-US"/>
              <a:t>また、戦略の更新にはマルコフチェインモンテカルロ法を用いていると説明しましたが、マルコフチェインモンテカルロ法が最適なアルゴリズムである保証は著者自身もないと言っております。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a:t>
            </a:r>
            <a:r>
              <a:rPr lang="en-US" altLang="ja-JP" dirty="0" err="1"/>
              <a:t>FlexFlow</a:t>
            </a:r>
            <a:r>
              <a:rPr lang="ja-JP" altLang="en-US"/>
              <a:t>は実行をシミュレートする際に四つ仮定がありましたが、その仮定は容易にに成り立たなくなります。データ転送時間がテンソルサイズをチャネル帯域幅で割ったものとなるのはあくまで理論値ですし、実行時間はデータに対して独立であるとは言い難いと思います。ですので、</a:t>
            </a:r>
            <a:r>
              <a:rPr lang="en-US" altLang="ja-JP" dirty="0" err="1"/>
              <a:t>FlexFlow</a:t>
            </a:r>
            <a:r>
              <a:rPr lang="ja-JP" altLang="en-US"/>
              <a:t>における仮定を見直す必要があるかもしれません。</a:t>
            </a:r>
            <a:endParaRPr lang="en-US" altLang="ja-JP" dirty="0"/>
          </a:p>
          <a:p>
            <a:endParaRPr lang="en" altLang="ja-JP" dirty="0"/>
          </a:p>
          <a:p>
            <a:endParaRPr lang="en" altLang="ja-JP" dirty="0"/>
          </a:p>
          <a:p>
            <a:r>
              <a:rPr lang="en" altLang="ja-JP" dirty="0"/>
              <a:t>Simulation gives a very good insight on what is worth spending time on executing</a:t>
            </a:r>
            <a:endParaRPr kumimoji="1" lang="ja-JP" altLang="en-US"/>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35</a:t>
            </a:fld>
            <a:endParaRPr kumimoji="1" lang="ja-JP" altLang="en-US"/>
          </a:p>
        </p:txBody>
      </p:sp>
    </p:spTree>
    <p:extLst>
      <p:ext uri="{BB962C8B-B14F-4D97-AF65-F5344CB8AC3E}">
        <p14:creationId xmlns:p14="http://schemas.microsoft.com/office/powerpoint/2010/main" val="1080408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はい、以上で発表を終わります。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あとはフルシミューレション、初回シミュレーションで用いるのは既存のアプローチを用いていて、その部分も探索できるようになるといいよねー</a:t>
            </a:r>
            <a:endParaRPr lang="en"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36</a:t>
            </a:fld>
            <a:endParaRPr kumimoji="1" lang="ja-JP" altLang="en-US"/>
          </a:p>
        </p:txBody>
      </p:sp>
    </p:spTree>
    <p:extLst>
      <p:ext uri="{BB962C8B-B14F-4D97-AF65-F5344CB8AC3E}">
        <p14:creationId xmlns:p14="http://schemas.microsoft.com/office/powerpoint/2010/main" val="2133589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みてわかるようにかなり複雑です</a:t>
            </a:r>
            <a:endParaRPr kumimoji="1" lang="en-US" altLang="ja-JP" dirty="0"/>
          </a:p>
          <a:p>
            <a:r>
              <a:rPr lang="en" altLang="ja-JP" dirty="0"/>
              <a:t>vertical = sample , horizontal = parameter </a:t>
            </a:r>
          </a:p>
          <a:p>
            <a:r>
              <a:rPr lang="en" altLang="ja-JP" dirty="0"/>
              <a:t>Compared to data parallelism, this strategy reduces the parameter synchronization costs by 75% and the per-iteration execution time by 12%. </a:t>
            </a:r>
          </a:p>
          <a:p>
            <a:r>
              <a:rPr lang="en" altLang="ja-JP" dirty="0"/>
              <a:t>For parallelizing the same Inception-v3 model on four K80 GPUs </a:t>
            </a:r>
          </a:p>
          <a:p>
            <a:pPr marL="0" indent="0">
              <a:buNone/>
            </a:pPr>
            <a:r>
              <a:rPr lang="en" altLang="ja-JP" dirty="0"/>
              <a:t>we observe that the best discovered strategy tends to parallelize operators on adjacent GPUs with a direct connection to reduce the communication costs. </a:t>
            </a:r>
          </a:p>
          <a:p>
            <a:endParaRPr lang="en" altLang="ja-JP" dirty="0"/>
          </a:p>
          <a:p>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37</a:t>
            </a:fld>
            <a:endParaRPr kumimoji="1" lang="ja-JP" altLang="en-US"/>
          </a:p>
        </p:txBody>
      </p:sp>
    </p:spTree>
    <p:extLst>
      <p:ext uri="{BB962C8B-B14F-4D97-AF65-F5344CB8AC3E}">
        <p14:creationId xmlns:p14="http://schemas.microsoft.com/office/powerpoint/2010/main" val="2554154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dirty="0"/>
              <a:t>parallelizing NMT on four P100 GPUs.</a:t>
            </a:r>
          </a:p>
          <a:p>
            <a:r>
              <a:rPr lang="en" altLang="ja-JP" dirty="0"/>
              <a:t> First, for a layer with a large number of network(e.g., embed layers), it performs the computation on a single GPU to eliminate parameter synchronization. Second, for a layer with a large number of parameters and heavy com- </a:t>
            </a:r>
            <a:r>
              <a:rPr lang="en" altLang="ja-JP" dirty="0" err="1"/>
              <a:t>putation</a:t>
            </a:r>
            <a:r>
              <a:rPr lang="en" altLang="ja-JP" dirty="0"/>
              <a:t> (e.g., </a:t>
            </a:r>
            <a:r>
              <a:rPr lang="en" altLang="ja-JP" dirty="0" err="1"/>
              <a:t>softmax</a:t>
            </a:r>
            <a:r>
              <a:rPr lang="en" altLang="ja-JP" dirty="0"/>
              <a:t> layers), </a:t>
            </a:r>
            <a:r>
              <a:rPr lang="en" altLang="ja-JP" dirty="0" err="1"/>
              <a:t>FlexFlow</a:t>
            </a:r>
            <a:r>
              <a:rPr lang="en" altLang="ja-JP" dirty="0"/>
              <a:t> uses parallelism in the parameter dimension and assigns the computation for a subset of parameters to each task. This reduces </a:t>
            </a:r>
            <a:r>
              <a:rPr lang="en" altLang="ja-JP" dirty="0" err="1"/>
              <a:t>parame</a:t>
            </a:r>
            <a:r>
              <a:rPr lang="en" altLang="ja-JP" dirty="0"/>
              <a:t>- </a:t>
            </a:r>
            <a:r>
              <a:rPr lang="en" altLang="ja-JP" dirty="0" err="1"/>
              <a:t>ter</a:t>
            </a:r>
            <a:r>
              <a:rPr lang="en" altLang="ja-JP" dirty="0"/>
              <a:t> synchronization costs while maintaining load balance. Third, for multiple recurrent layers (e.g., LSTM and </a:t>
            </a:r>
            <a:r>
              <a:rPr lang="en" altLang="ja-JP" dirty="0" err="1"/>
              <a:t>atten</a:t>
            </a:r>
            <a:r>
              <a:rPr lang="en" altLang="ja-JP" dirty="0"/>
              <a:t>- </a:t>
            </a:r>
            <a:r>
              <a:rPr lang="en" altLang="ja-JP" dirty="0" err="1"/>
              <a:t>tion</a:t>
            </a:r>
            <a:r>
              <a:rPr lang="en" altLang="ja-JP" dirty="0"/>
              <a:t> layers), </a:t>
            </a:r>
            <a:r>
              <a:rPr lang="en" altLang="ja-JP" dirty="0" err="1"/>
              <a:t>FlexFlow</a:t>
            </a:r>
            <a:r>
              <a:rPr lang="en" altLang="ja-JP" dirty="0"/>
              <a:t> uses concurrency among different layers as well as parallelism within each operator to reduce parameter synchronization costs while balancing load </a:t>
            </a:r>
          </a:p>
          <a:p>
            <a:r>
              <a:rPr lang="en" altLang="ja-JP" dirty="0"/>
              <a:t> parameters and little computation </a:t>
            </a:r>
          </a:p>
          <a:p>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38</a:t>
            </a:fld>
            <a:endParaRPr kumimoji="1" lang="ja-JP" altLang="en-US"/>
          </a:p>
        </p:txBody>
      </p:sp>
    </p:spTree>
    <p:extLst>
      <p:ext uri="{BB962C8B-B14F-4D97-AF65-F5344CB8AC3E}">
        <p14:creationId xmlns:p14="http://schemas.microsoft.com/office/powerpoint/2010/main" val="418759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はい、では深層学習における既存の並列化手法について説明します。</a:t>
            </a:r>
            <a:endParaRPr kumimoji="1" lang="en-US" altLang="ja-JP" dirty="0"/>
          </a:p>
          <a:p>
            <a:r>
              <a:rPr kumimoji="1" lang="ja-JP" altLang="en-US"/>
              <a:t>深層学習の並列化手法は主にデータ並列とモデル並列の</a:t>
            </a:r>
            <a:r>
              <a:rPr kumimoji="1" lang="en-US" altLang="ja-JP" dirty="0"/>
              <a:t>2</a:t>
            </a:r>
            <a:r>
              <a:rPr kumimoji="1" lang="ja-JP" altLang="en-US"/>
              <a:t>つに分けることができます。</a:t>
            </a:r>
            <a:endParaRPr kumimoji="1" lang="en-US" altLang="ja-JP" dirty="0"/>
          </a:p>
          <a:p>
            <a:r>
              <a:rPr kumimoji="1" lang="ja-JP" altLang="en-US"/>
              <a:t>この二つの並列化手法について少し詳しく説明していきます。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a:t>
            </a:fld>
            <a:endParaRPr kumimoji="1" lang="ja-JP" altLang="en-US"/>
          </a:p>
        </p:txBody>
      </p:sp>
    </p:spTree>
    <p:extLst>
      <p:ext uri="{BB962C8B-B14F-4D97-AF65-F5344CB8AC3E}">
        <p14:creationId xmlns:p14="http://schemas.microsoft.com/office/powerpoint/2010/main" val="992184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trike="sngStrike">
                <a:solidFill>
                  <a:schemeClr val="bg2">
                    <a:lumMod val="25000"/>
                  </a:schemeClr>
                </a:solidFill>
              </a:rPr>
              <a:t>要するに</a:t>
            </a:r>
            <a:r>
              <a:rPr lang="ja-JP" altLang="en-US" strike="sngStrike">
                <a:solidFill>
                  <a:schemeClr val="bg2">
                    <a:lumMod val="25000"/>
                  </a:schemeClr>
                </a:solidFill>
              </a:rPr>
              <a:t>確率</a:t>
            </a:r>
            <a:r>
              <a:rPr kumimoji="1" lang="ja-JP" altLang="en-US" strike="sngStrike">
                <a:solidFill>
                  <a:schemeClr val="bg2">
                    <a:lumMod val="25000"/>
                  </a:schemeClr>
                </a:solidFill>
              </a:rPr>
              <a:t>付き</a:t>
            </a:r>
            <a:r>
              <a:rPr lang="ja-JP" altLang="en-US" strike="sngStrike">
                <a:solidFill>
                  <a:schemeClr val="bg2">
                    <a:lumMod val="25000"/>
                  </a:schemeClr>
                </a:solidFill>
              </a:rPr>
              <a:t>のランダムウォークのようなもの</a:t>
            </a:r>
            <a:endParaRPr lang="en-US" altLang="ja-JP" strike="sngStrike" dirty="0">
              <a:solidFill>
                <a:schemeClr val="bg2">
                  <a:lumMod val="25000"/>
                </a:schemeClr>
              </a:solidFill>
            </a:endParaRPr>
          </a:p>
          <a:p>
            <a:endParaRPr kumimoji="1" lang="ja-JP" altLang="en-US"/>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39</a:t>
            </a:fld>
            <a:endParaRPr kumimoji="1" lang="ja-JP" altLang="en-US"/>
          </a:p>
        </p:txBody>
      </p:sp>
    </p:spTree>
    <p:extLst>
      <p:ext uri="{BB962C8B-B14F-4D97-AF65-F5344CB8AC3E}">
        <p14:creationId xmlns:p14="http://schemas.microsoft.com/office/powerpoint/2010/main" val="127206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まずはデータ並列について説明します。</a:t>
            </a:r>
            <a:endParaRPr kumimoji="1" lang="en-US" altLang="ja-JP" dirty="0"/>
          </a:p>
          <a:p>
            <a:r>
              <a:rPr kumimoji="1" lang="ja-JP" altLang="en-US"/>
              <a:t>データ並列は結論から言いますと、学習する際にバッチを複数のデバイスに分割して学習する並列化手法です。</a:t>
            </a:r>
            <a:endParaRPr kumimoji="1" lang="en-US" altLang="ja-JP" dirty="0"/>
          </a:p>
          <a:p>
            <a:endParaRPr kumimoji="1" lang="en-US" altLang="ja-JP" dirty="0"/>
          </a:p>
          <a:p>
            <a:r>
              <a:rPr kumimoji="1" lang="ja-JP" altLang="en-US"/>
              <a:t>データ並列では並列化を行う際にそれぞれのデバイスがニューラルネットワーク全体のレプリカを持ちます。そしてそれぞれのデバイスが異なるデータを用いて学習を行います。</a:t>
            </a:r>
            <a:endParaRPr kumimoji="1" lang="en-US" altLang="ja-JP" dirty="0"/>
          </a:p>
          <a:p>
            <a:endParaRPr kumimoji="1" lang="en-US" altLang="ja-JP" dirty="0"/>
          </a:p>
          <a:p>
            <a:r>
              <a:rPr kumimoji="1" lang="ja-JP" altLang="en-US"/>
              <a:t>なお、データ並列の中ではさらに同期型と非同期型のものに分けることができます。現状はデータ並列の非同期型はほぼ使われることはなく、データ並列の同期型が採用されることがほとんどです。</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4</a:t>
            </a:fld>
            <a:endParaRPr kumimoji="1" lang="ja-JP" altLang="en-US"/>
          </a:p>
        </p:txBody>
      </p:sp>
    </p:spTree>
    <p:extLst>
      <p:ext uri="{BB962C8B-B14F-4D97-AF65-F5344CB8AC3E}">
        <p14:creationId xmlns:p14="http://schemas.microsoft.com/office/powerpoint/2010/main" val="1122669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次はモデル並列についての説明です。</a:t>
            </a:r>
            <a:endParaRPr kumimoji="1" lang="en-US" altLang="ja-JP" dirty="0"/>
          </a:p>
          <a:p>
            <a:r>
              <a:rPr kumimoji="1" lang="ja-JP" altLang="en-US"/>
              <a:t>モデル並列はデータ並列と違い、それぞれのデバイスがニューラルネットワーク全体の複製を持っているわけではありません。モデル並列では</a:t>
            </a:r>
            <a:r>
              <a:rPr kumimoji="1" lang="en-US" altLang="ja-JP" dirty="0"/>
              <a:t>DNN</a:t>
            </a:r>
            <a:r>
              <a:rPr kumimoji="1" lang="ja-JP" altLang="en-US"/>
              <a:t>が行う計算処理を分割するという考え方に基づいています。</a:t>
            </a:r>
            <a:endParaRPr kumimoji="1" lang="en-US" altLang="ja-JP" dirty="0"/>
          </a:p>
          <a:p>
            <a:endParaRPr kumimoji="1" lang="en-US" altLang="ja-JP" dirty="0"/>
          </a:p>
          <a:p>
            <a:r>
              <a:rPr kumimoji="1" lang="ja-JP" altLang="en-US"/>
              <a:t>データ並列と違いそれぞれのデバイスが</a:t>
            </a:r>
            <a:r>
              <a:rPr kumimoji="1" lang="en-US" altLang="ja-JP" dirty="0"/>
              <a:t>DNN</a:t>
            </a:r>
            <a:r>
              <a:rPr kumimoji="1" lang="ja-JP" altLang="en-US"/>
              <a:t>複製を持たないので、それぞれのデバイスは自身の持つパラメータを他のデバイスと同期する必要はありません。</a:t>
            </a:r>
            <a:endParaRPr kumimoji="1" lang="en-US" altLang="ja-JP" dirty="0"/>
          </a:p>
          <a:p>
            <a:r>
              <a:rPr kumimoji="1" lang="ja-JP" altLang="en-US"/>
              <a:t>ただし、計算を行う時に他のデバイスの計算のアウトプットを受け取る必要が出てくるので、その通信がオーバーヘッドになります。</a:t>
            </a:r>
            <a:endParaRPr kumimoji="1" lang="en-US" altLang="ja-JP" dirty="0"/>
          </a:p>
          <a:p>
            <a:endParaRPr kumimoji="1" lang="en-US" altLang="ja-JP" dirty="0"/>
          </a:p>
          <a:p>
            <a:r>
              <a:rPr kumimoji="1" lang="ja-JP" altLang="en-US"/>
              <a:t>以上のデータ並列とモデル並列が既存の一般的な並列化手法です。</a:t>
            </a:r>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5</a:t>
            </a:fld>
            <a:endParaRPr kumimoji="1" lang="ja-JP" altLang="en-US"/>
          </a:p>
        </p:txBody>
      </p:sp>
    </p:spTree>
    <p:extLst>
      <p:ext uri="{BB962C8B-B14F-4D97-AF65-F5344CB8AC3E}">
        <p14:creationId xmlns:p14="http://schemas.microsoft.com/office/powerpoint/2010/main" val="1728965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データ並列とモデル並列の説明を行いましたが、現状世間で用いられている並列化手法は同期型データ並列がほとんどです。</a:t>
            </a:r>
            <a:endParaRPr kumimoji="1" lang="en-US" altLang="ja-JP" dirty="0"/>
          </a:p>
          <a:p>
            <a:endParaRPr kumimoji="1" lang="en-US" altLang="ja-JP" dirty="0"/>
          </a:p>
          <a:p>
            <a:r>
              <a:rPr kumimoji="1" lang="ja-JP" altLang="en-US"/>
              <a:t>実例では</a:t>
            </a:r>
            <a:r>
              <a:rPr kumimoji="1" lang="en-US" altLang="ja-JP" dirty="0"/>
              <a:t>ResNet-50</a:t>
            </a:r>
            <a:r>
              <a:rPr kumimoji="1" lang="ja-JP" altLang="en-US"/>
              <a:t>というモデルと</a:t>
            </a:r>
            <a:r>
              <a:rPr kumimoji="1" lang="en-US" altLang="ja-JP" dirty="0"/>
              <a:t>ImageNet</a:t>
            </a:r>
            <a:r>
              <a:rPr kumimoji="1" lang="ja-JP" altLang="en-US"/>
              <a:t>というデータセットに対してどれだけ精度を落とさずに学習を高速化できるかがここ数年で競われてきました。</a:t>
            </a:r>
            <a:endParaRPr kumimoji="1" lang="en-US" altLang="ja-JP" dirty="0"/>
          </a:p>
          <a:p>
            <a:r>
              <a:rPr kumimoji="1" lang="ja-JP" altLang="en-US"/>
              <a:t>単純な並列化手法に比べて、精度を落とさずさらに学習の高速化をするために専門家による戦略のチューニング等、様々な工夫がなされ、最適な並列化戦略が提案されてきました。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6</a:t>
            </a:fld>
            <a:endParaRPr kumimoji="1" lang="ja-JP" altLang="en-US"/>
          </a:p>
        </p:txBody>
      </p:sp>
    </p:spTree>
    <p:extLst>
      <p:ext uri="{BB962C8B-B14F-4D97-AF65-F5344CB8AC3E}">
        <p14:creationId xmlns:p14="http://schemas.microsoft.com/office/powerpoint/2010/main" val="27344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ここで問題になるのは、最適な並列化戦略の設計方法です。</a:t>
            </a:r>
            <a:endParaRPr kumimoji="1" lang="en-US" altLang="ja-JP" dirty="0"/>
          </a:p>
          <a:p>
            <a:endParaRPr kumimoji="1" lang="en-US" altLang="ja-JP" dirty="0"/>
          </a:p>
          <a:p>
            <a:r>
              <a:rPr kumimoji="1" lang="ja-JP" altLang="en-US"/>
              <a:t>ハードウェアアーキテクチャ、</a:t>
            </a:r>
            <a:r>
              <a:rPr kumimoji="1" lang="en-US" altLang="ja-JP" dirty="0"/>
              <a:t>DNN</a:t>
            </a:r>
            <a:r>
              <a:rPr kumimoji="1" lang="ja-JP" altLang="en-US"/>
              <a:t>モデルのアーキテクチャ、トレーニングに用いるデータはどれも大規模で複雑化しているのが現状です。</a:t>
            </a:r>
            <a:endParaRPr kumimoji="1" lang="en-US" altLang="ja-JP" dirty="0"/>
          </a:p>
          <a:p>
            <a:endParaRPr kumimoji="1" lang="en-US" altLang="ja-JP" dirty="0"/>
          </a:p>
          <a:p>
            <a:r>
              <a:rPr kumimoji="1" lang="ja-JP" altLang="en-US"/>
              <a:t>特定のハードウェア、</a:t>
            </a:r>
            <a:r>
              <a:rPr kumimoji="1" lang="en-US" altLang="ja-JP" dirty="0"/>
              <a:t>DNN</a:t>
            </a:r>
            <a:r>
              <a:rPr kumimoji="1" lang="ja-JP" altLang="en-US"/>
              <a:t>モデル、トレーニングデータにおいて最適な並列化戦略があったとしても、その中のどれかが変わってしまう、例えばハードウェアアーキテクチャが変わってしまうだけでも最適なものではなくなる可能性が高いです。なのでいちいち、この</a:t>
            </a:r>
            <a:r>
              <a:rPr kumimoji="1" lang="en-US" altLang="ja-JP" dirty="0"/>
              <a:t>3</a:t>
            </a:r>
            <a:r>
              <a:rPr kumimoji="1" lang="ja-JP" altLang="en-US"/>
              <a:t>つの要因やこの三つ以外の要因も含めて、並列化戦略を設計しなければいけません。</a:t>
            </a:r>
            <a:endParaRPr kumimoji="1" lang="en-US" altLang="ja-JP" dirty="0"/>
          </a:p>
          <a:p>
            <a:endParaRPr kumimoji="1" lang="en-US" altLang="ja-JP" dirty="0"/>
          </a:p>
          <a:p>
            <a:r>
              <a:rPr kumimoji="1" lang="ja-JP" altLang="en-US"/>
              <a:t>また、そもそも考える要因そのものが複雑化している現状では、複雑な並列化戦略を考える必要があると思いますが、それは専門家が時間をかけなければ難しいであろうことが予想されます。ということで、複雑な並列化戦略は専門家といった人がそのつど要因を考慮して、設計するのが現状と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7</a:t>
            </a:fld>
            <a:endParaRPr kumimoji="1" lang="ja-JP" altLang="en-US"/>
          </a:p>
        </p:txBody>
      </p:sp>
    </p:spTree>
    <p:extLst>
      <p:ext uri="{BB962C8B-B14F-4D97-AF65-F5344CB8AC3E}">
        <p14:creationId xmlns:p14="http://schemas.microsoft.com/office/powerpoint/2010/main" val="3233521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専門家が手作業で並列化戦略を生成する、そのような状態を解決するために、自動で最適な並列化戦略を生成する研究が存在します。</a:t>
            </a:r>
            <a:endParaRPr kumimoji="1" lang="en-US" altLang="ja-JP" dirty="0"/>
          </a:p>
          <a:p>
            <a:endParaRPr kumimoji="1" lang="en-US" altLang="ja-JP" dirty="0"/>
          </a:p>
          <a:p>
            <a:r>
              <a:rPr kumimoji="1" lang="ja-JP" altLang="en-US"/>
              <a:t>一つ目は</a:t>
            </a:r>
            <a:r>
              <a:rPr kumimoji="1" lang="en-US" altLang="ja-JP" dirty="0" err="1"/>
              <a:t>colocRL</a:t>
            </a:r>
            <a:r>
              <a:rPr kumimoji="1" lang="ja-JP" altLang="en-US"/>
              <a:t>というフレームワークです。これは強化学習を用いて最適なモデル並列を考えるものです。ただ非常に戦略を発見するのに時間がかかってしまいます。</a:t>
            </a:r>
            <a:endParaRPr kumimoji="1" lang="en-US" altLang="ja-JP" dirty="0"/>
          </a:p>
          <a:p>
            <a:endParaRPr kumimoji="1" lang="en-US" altLang="ja-JP" dirty="0"/>
          </a:p>
          <a:p>
            <a:r>
              <a:rPr kumimoji="1" lang="ja-JP" altLang="en-US"/>
              <a:t>二つ目は</a:t>
            </a:r>
            <a:r>
              <a:rPr kumimoji="1" lang="en-US" altLang="ja-JP" dirty="0" err="1"/>
              <a:t>OptCNN</a:t>
            </a:r>
            <a:r>
              <a:rPr kumimoji="1" lang="ja-JP" altLang="en-US"/>
              <a:t>というフレームワークです。これは動的計画法を用いる手法ですが、</a:t>
            </a:r>
            <a:r>
              <a:rPr kumimoji="1" lang="en-US" altLang="ja-JP" dirty="0"/>
              <a:t>RNN</a:t>
            </a:r>
            <a:r>
              <a:rPr kumimoji="1" lang="ja-JP" altLang="en-US"/>
              <a:t>など再帰構造を持つネットワークに適用できないという特徴があります。</a:t>
            </a:r>
            <a:endParaRPr kumimoji="1" lang="en-US" altLang="ja-JP" dirty="0"/>
          </a:p>
          <a:p>
            <a:endParaRPr kumimoji="1" lang="en-US" altLang="ja-JP" dirty="0"/>
          </a:p>
          <a:p>
            <a:r>
              <a:rPr kumimoji="1" lang="ja-JP" altLang="en-US"/>
              <a:t>詳細について解説はしませんが、以上のように自動で戦略を発見するための研究が行われている、と理解していただければ十分です。</a:t>
            </a:r>
            <a:endParaRPr kumimoji="1" lang="en-US" altLang="ja-JP" dirty="0"/>
          </a:p>
        </p:txBody>
      </p:sp>
      <p:sp>
        <p:nvSpPr>
          <p:cNvPr id="4" name="スライド番号プレースホルダー 3"/>
          <p:cNvSpPr>
            <a:spLocks noGrp="1"/>
          </p:cNvSpPr>
          <p:nvPr>
            <p:ph type="sldNum" sz="quarter" idx="5"/>
          </p:nvPr>
        </p:nvSpPr>
        <p:spPr/>
        <p:txBody>
          <a:bodyPr/>
          <a:lstStyle/>
          <a:p>
            <a:fld id="{4E0D23A1-164F-8C4D-8867-84A324278026}" type="slidenum">
              <a:rPr kumimoji="1" lang="ja-JP" altLang="en-US" smtClean="0"/>
              <a:t>8</a:t>
            </a:fld>
            <a:endParaRPr kumimoji="1" lang="ja-JP" altLang="en-US"/>
          </a:p>
        </p:txBody>
      </p:sp>
    </p:spTree>
    <p:extLst>
      <p:ext uri="{BB962C8B-B14F-4D97-AF65-F5344CB8AC3E}">
        <p14:creationId xmlns:p14="http://schemas.microsoft.com/office/powerpoint/2010/main" val="121088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96F5E-3B88-FF4D-BD5A-7CF729CC3F3E}"/>
              </a:ext>
            </a:extLst>
          </p:cNvPr>
          <p:cNvSpPr>
            <a:spLocks noGrp="1"/>
          </p:cNvSpPr>
          <p:nvPr>
            <p:ph type="ctrTitle"/>
          </p:nvPr>
        </p:nvSpPr>
        <p:spPr>
          <a:xfrm>
            <a:off x="1524000" y="1122363"/>
            <a:ext cx="9144000" cy="2387600"/>
          </a:xfrm>
        </p:spPr>
        <p:txBody>
          <a:bodyPr anchor="b"/>
          <a:lstStyle>
            <a:lvl1pPr algn="ctr">
              <a:defRPr sz="6000">
                <a:latin typeface="Helvetica Neue" panose="02000503000000020004" pitchFamily="2" charset="0"/>
                <a:cs typeface="Helvetica Neue" panose="02000503000000020004" pitchFamily="2"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3679624-2DC3-EB47-A93C-F73C2B4DDE0B}"/>
              </a:ext>
            </a:extLst>
          </p:cNvPr>
          <p:cNvSpPr>
            <a:spLocks noGrp="1"/>
          </p:cNvSpPr>
          <p:nvPr>
            <p:ph type="subTitle" idx="1"/>
          </p:nvPr>
        </p:nvSpPr>
        <p:spPr>
          <a:xfrm>
            <a:off x="1524000" y="3602038"/>
            <a:ext cx="9144000" cy="1655762"/>
          </a:xfrm>
        </p:spPr>
        <p:txBody>
          <a:bodyPr/>
          <a:lstStyle>
            <a:lvl1pPr marL="0" indent="0" algn="ctr">
              <a:buNone/>
              <a:defRPr sz="2400">
                <a:latin typeface="Helvetica Neue" panose="02000503000000020004" pitchFamily="2" charset="0"/>
                <a:cs typeface="Helvetica Neue"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DD77574-CB4E-AE4B-AF16-9D5D83AFF0CE}"/>
              </a:ext>
            </a:extLst>
          </p:cNvPr>
          <p:cNvSpPr>
            <a:spLocks noGrp="1"/>
          </p:cNvSpPr>
          <p:nvPr>
            <p:ph type="dt" sz="half" idx="10"/>
          </p:nvPr>
        </p:nvSpPr>
        <p:spPr/>
        <p:txBody>
          <a:bodyPr/>
          <a:lstStyle>
            <a:lvl1pPr>
              <a:defRPr>
                <a:latin typeface="Helvetica Neue" panose="02000503000000020004" pitchFamily="2" charset="0"/>
                <a:cs typeface="Helvetica Neue" panose="02000503000000020004" pitchFamily="2" charset="0"/>
              </a:defRPr>
            </a:lvl1pPr>
          </a:lstStyle>
          <a:p>
            <a:endParaRPr lang="ja-JP" altLang="en-US"/>
          </a:p>
        </p:txBody>
      </p:sp>
      <p:sp>
        <p:nvSpPr>
          <p:cNvPr id="5" name="フッター プレースホルダー 4">
            <a:extLst>
              <a:ext uri="{FF2B5EF4-FFF2-40B4-BE49-F238E27FC236}">
                <a16:creationId xmlns:a16="http://schemas.microsoft.com/office/drawing/2014/main" id="{1F558DA4-061D-574F-B40D-A87DD3A2AC0A}"/>
              </a:ext>
            </a:extLst>
          </p:cNvPr>
          <p:cNvSpPr>
            <a:spLocks noGrp="1"/>
          </p:cNvSpPr>
          <p:nvPr>
            <p:ph type="ftr" sz="quarter" idx="11"/>
          </p:nvPr>
        </p:nvSpPr>
        <p:spPr/>
        <p:txBody>
          <a:bodyPr/>
          <a:lstStyle>
            <a:lvl1pPr>
              <a:defRPr>
                <a:latin typeface="Helvetica Neue" panose="02000503000000020004" pitchFamily="2" charset="0"/>
                <a:cs typeface="Helvetica Neue" panose="02000503000000020004" pitchFamily="2" charset="0"/>
              </a:defRPr>
            </a:lvl1pPr>
          </a:lstStyle>
          <a:p>
            <a:endParaRPr lang="ja-JP" altLang="en-US"/>
          </a:p>
        </p:txBody>
      </p:sp>
    </p:spTree>
    <p:extLst>
      <p:ext uri="{BB962C8B-B14F-4D97-AF65-F5344CB8AC3E}">
        <p14:creationId xmlns:p14="http://schemas.microsoft.com/office/powerpoint/2010/main" val="764921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69CFB1-4288-8E4B-B4BD-5F80C025C61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47BF7B8-5CC4-274C-9C1F-64C0182D7A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E3EE395-1068-3147-A2EF-5D574AD39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61EAE35-B937-DD44-8BE9-5DA271F34EA6}"/>
              </a:ext>
            </a:extLst>
          </p:cNvPr>
          <p:cNvSpPr>
            <a:spLocks noGrp="1"/>
          </p:cNvSpPr>
          <p:nvPr>
            <p:ph type="dt" sz="half" idx="10"/>
          </p:nvPr>
        </p:nvSpPr>
        <p:spPr/>
        <p:txBody>
          <a:bodyPr/>
          <a:lstStyle/>
          <a:p>
            <a:endParaRPr kumimoji="1" lang="ja-JP" altLang="en-US"/>
          </a:p>
        </p:txBody>
      </p:sp>
      <p:sp>
        <p:nvSpPr>
          <p:cNvPr id="6" name="フッター プレースホルダー 5">
            <a:extLst>
              <a:ext uri="{FF2B5EF4-FFF2-40B4-BE49-F238E27FC236}">
                <a16:creationId xmlns:a16="http://schemas.microsoft.com/office/drawing/2014/main" id="{D5C11717-DAF2-6D4C-BEBA-03C41AFE2F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FDD2E4A-A627-6E41-A7BC-10D43EEBE75F}"/>
              </a:ext>
            </a:extLst>
          </p:cNvPr>
          <p:cNvSpPr>
            <a:spLocks noGrp="1"/>
          </p:cNvSpPr>
          <p:nvPr>
            <p:ph type="sldNum" sz="quarter" idx="12"/>
          </p:nvPr>
        </p:nvSpPr>
        <p:spPr/>
        <p:txBody>
          <a:bodyPr/>
          <a:lstStyle/>
          <a:p>
            <a:fld id="{B817670A-684B-CF4C-99EB-673346015194}" type="slidenum">
              <a:rPr kumimoji="1" lang="ja-JP" altLang="en-US" smtClean="0"/>
              <a:t>‹#›</a:t>
            </a:fld>
            <a:endParaRPr kumimoji="1" lang="ja-JP" altLang="en-US"/>
          </a:p>
        </p:txBody>
      </p:sp>
    </p:spTree>
    <p:extLst>
      <p:ext uri="{BB962C8B-B14F-4D97-AF65-F5344CB8AC3E}">
        <p14:creationId xmlns:p14="http://schemas.microsoft.com/office/powerpoint/2010/main" val="2890880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CA888-41BB-AF44-BD76-3B4EB50798B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BE4478C-A014-E842-9FB3-DBD3B0F32F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1932B05-6337-7C49-921A-8696EB5427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13174CD-E687-0348-911F-A28B79F052BB}"/>
              </a:ext>
            </a:extLst>
          </p:cNvPr>
          <p:cNvSpPr>
            <a:spLocks noGrp="1"/>
          </p:cNvSpPr>
          <p:nvPr>
            <p:ph type="dt" sz="half" idx="10"/>
          </p:nvPr>
        </p:nvSpPr>
        <p:spPr/>
        <p:txBody>
          <a:bodyPr/>
          <a:lstStyle/>
          <a:p>
            <a:endParaRPr kumimoji="1" lang="ja-JP" altLang="en-US"/>
          </a:p>
        </p:txBody>
      </p:sp>
      <p:sp>
        <p:nvSpPr>
          <p:cNvPr id="6" name="フッター プレースホルダー 5">
            <a:extLst>
              <a:ext uri="{FF2B5EF4-FFF2-40B4-BE49-F238E27FC236}">
                <a16:creationId xmlns:a16="http://schemas.microsoft.com/office/drawing/2014/main" id="{0D11FD58-5F56-804E-9422-A357EC87D4E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7A3068-8584-F84B-836F-79883A1E6822}"/>
              </a:ext>
            </a:extLst>
          </p:cNvPr>
          <p:cNvSpPr>
            <a:spLocks noGrp="1"/>
          </p:cNvSpPr>
          <p:nvPr>
            <p:ph type="sldNum" sz="quarter" idx="12"/>
          </p:nvPr>
        </p:nvSpPr>
        <p:spPr/>
        <p:txBody>
          <a:bodyPr/>
          <a:lstStyle/>
          <a:p>
            <a:fld id="{B817670A-684B-CF4C-99EB-673346015194}" type="slidenum">
              <a:rPr kumimoji="1" lang="ja-JP" altLang="en-US" smtClean="0"/>
              <a:t>‹#›</a:t>
            </a:fld>
            <a:endParaRPr kumimoji="1" lang="ja-JP" altLang="en-US"/>
          </a:p>
        </p:txBody>
      </p:sp>
    </p:spTree>
    <p:extLst>
      <p:ext uri="{BB962C8B-B14F-4D97-AF65-F5344CB8AC3E}">
        <p14:creationId xmlns:p14="http://schemas.microsoft.com/office/powerpoint/2010/main" val="1850373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4217A7-BF9D-4A42-A236-9D84BB34CA5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4B40B9-F59C-8448-8148-41098375428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F1A3B8-24C4-B246-B003-69AFA7731598}"/>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5FE58ACF-36E2-4243-9295-7D8A3CE5D9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0F741B-05F2-3840-AAE7-0FACC2F2D05D}"/>
              </a:ext>
            </a:extLst>
          </p:cNvPr>
          <p:cNvSpPr>
            <a:spLocks noGrp="1"/>
          </p:cNvSpPr>
          <p:nvPr>
            <p:ph type="sldNum" sz="quarter" idx="12"/>
          </p:nvPr>
        </p:nvSpPr>
        <p:spPr/>
        <p:txBody>
          <a:bodyPr/>
          <a:lstStyle/>
          <a:p>
            <a:fld id="{B817670A-684B-CF4C-99EB-673346015194}" type="slidenum">
              <a:rPr kumimoji="1" lang="ja-JP" altLang="en-US" smtClean="0"/>
              <a:t>‹#›</a:t>
            </a:fld>
            <a:endParaRPr kumimoji="1" lang="ja-JP" altLang="en-US"/>
          </a:p>
        </p:txBody>
      </p:sp>
    </p:spTree>
    <p:extLst>
      <p:ext uri="{BB962C8B-B14F-4D97-AF65-F5344CB8AC3E}">
        <p14:creationId xmlns:p14="http://schemas.microsoft.com/office/powerpoint/2010/main" val="2434436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8EC320C-3559-F547-ACB0-23E02807649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F2EA13-6146-AE4C-95C6-7B61EC951B2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A904B42-9FCF-B74B-8D45-A2FCCE3D5DFA}"/>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B0A29792-86D9-7240-8C4C-731BB4197D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288DE63-4267-0D40-8646-20027C18F00F}"/>
              </a:ext>
            </a:extLst>
          </p:cNvPr>
          <p:cNvSpPr>
            <a:spLocks noGrp="1"/>
          </p:cNvSpPr>
          <p:nvPr>
            <p:ph type="sldNum" sz="quarter" idx="12"/>
          </p:nvPr>
        </p:nvSpPr>
        <p:spPr/>
        <p:txBody>
          <a:bodyPr/>
          <a:lstStyle/>
          <a:p>
            <a:fld id="{B817670A-684B-CF4C-99EB-673346015194}" type="slidenum">
              <a:rPr kumimoji="1" lang="ja-JP" altLang="en-US" smtClean="0"/>
              <a:t>‹#›</a:t>
            </a:fld>
            <a:endParaRPr kumimoji="1" lang="ja-JP" altLang="en-US"/>
          </a:p>
        </p:txBody>
      </p:sp>
    </p:spTree>
    <p:extLst>
      <p:ext uri="{BB962C8B-B14F-4D97-AF65-F5344CB8AC3E}">
        <p14:creationId xmlns:p14="http://schemas.microsoft.com/office/powerpoint/2010/main" val="2465789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117ACC-C607-C74A-90D8-571BCB01C674}"/>
              </a:ext>
            </a:extLst>
          </p:cNvPr>
          <p:cNvSpPr>
            <a:spLocks noGrp="1"/>
          </p:cNvSpPr>
          <p:nvPr>
            <p:ph type="title"/>
          </p:nvPr>
        </p:nvSpPr>
        <p:spPr>
          <a:xfrm>
            <a:off x="0" y="-4989"/>
            <a:ext cx="12189600" cy="1041627"/>
          </a:xfrm>
          <a:solidFill>
            <a:srgbClr val="2D3452"/>
          </a:solidFill>
        </p:spPr>
        <p:txBody>
          <a:bodyPr lIns="216000" tIns="72000"/>
          <a:lstStyle>
            <a:lvl1pPr>
              <a:lnSpc>
                <a:spcPct val="125000"/>
              </a:lnSpc>
              <a:defRPr>
                <a:solidFill>
                  <a:schemeClr val="bg1"/>
                </a:solidFill>
                <a:latin typeface="Helvetica Neue" panose="02000503000000020004" pitchFamily="2" charset="0"/>
                <a:cs typeface="Helvetica Neue" panose="02000503000000020004" pitchFamily="2" charset="0"/>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89AA7ED-D0C7-C14A-995D-9092ABD09B72}"/>
              </a:ext>
            </a:extLst>
          </p:cNvPr>
          <p:cNvSpPr>
            <a:spLocks noGrp="1"/>
          </p:cNvSpPr>
          <p:nvPr>
            <p:ph idx="1"/>
          </p:nvPr>
        </p:nvSpPr>
        <p:spPr>
          <a:xfrm>
            <a:off x="317292" y="1253330"/>
            <a:ext cx="11557416" cy="5103020"/>
          </a:xfrm>
        </p:spPr>
        <p:txBody>
          <a:bodyPr/>
          <a:lstStyle>
            <a:lvl1pPr>
              <a:defRPr>
                <a:solidFill>
                  <a:schemeClr val="tx2">
                    <a:lumMod val="50000"/>
                  </a:schemeClr>
                </a:solidFill>
                <a:latin typeface="Helvetica Neue" panose="02000503000000020004" pitchFamily="2" charset="0"/>
                <a:cs typeface="Helvetica Neue" panose="02000503000000020004" pitchFamily="2" charset="0"/>
              </a:defRPr>
            </a:lvl1pPr>
            <a:lvl2pPr>
              <a:defRPr>
                <a:solidFill>
                  <a:srgbClr val="444040"/>
                </a:solidFill>
                <a:latin typeface="Helvetica Neue" panose="02000503000000020004" pitchFamily="2" charset="0"/>
                <a:cs typeface="Helvetica Neue" panose="02000503000000020004" pitchFamily="2" charset="0"/>
              </a:defRPr>
            </a:lvl2pPr>
            <a:lvl3pPr>
              <a:defRPr>
                <a:solidFill>
                  <a:srgbClr val="444040"/>
                </a:solidFill>
                <a:latin typeface="Helvetica Neue" panose="02000503000000020004" pitchFamily="2" charset="0"/>
                <a:cs typeface="Helvetica Neue" panose="02000503000000020004" pitchFamily="2" charset="0"/>
              </a:defRPr>
            </a:lvl3pPr>
            <a:lvl4pPr>
              <a:defRPr>
                <a:solidFill>
                  <a:srgbClr val="444040"/>
                </a:solidFill>
                <a:latin typeface="Helvetica Neue" panose="02000503000000020004" pitchFamily="2" charset="0"/>
                <a:cs typeface="Helvetica Neue" panose="02000503000000020004" pitchFamily="2" charset="0"/>
              </a:defRPr>
            </a:lvl4pPr>
            <a:lvl5pPr>
              <a:defRPr>
                <a:solidFill>
                  <a:srgbClr val="444040"/>
                </a:solidFill>
                <a:latin typeface="Helvetica Neue" panose="02000503000000020004" pitchFamily="2" charset="0"/>
                <a:cs typeface="Helvetica Neue" panose="02000503000000020004" pitchFamily="2" charset="0"/>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スライド番号プレースホルダー 5">
            <a:extLst>
              <a:ext uri="{FF2B5EF4-FFF2-40B4-BE49-F238E27FC236}">
                <a16:creationId xmlns:a16="http://schemas.microsoft.com/office/drawing/2014/main" id="{041D75ED-EA4D-D048-B22F-D2AF13880AEF}"/>
              </a:ext>
            </a:extLst>
          </p:cNvPr>
          <p:cNvSpPr>
            <a:spLocks noGrp="1"/>
          </p:cNvSpPr>
          <p:nvPr>
            <p:ph type="sldNum" sz="quarter" idx="12"/>
          </p:nvPr>
        </p:nvSpPr>
        <p:spPr>
          <a:xfrm>
            <a:off x="8525933" y="169334"/>
            <a:ext cx="3530600" cy="761358"/>
          </a:xfrm>
          <a:ln>
            <a:noFill/>
          </a:ln>
        </p:spPr>
        <p:txBody>
          <a:bodyPr/>
          <a:lstStyle>
            <a:lvl1pPr>
              <a:defRPr sz="4800">
                <a:solidFill>
                  <a:schemeClr val="bg1">
                    <a:lumMod val="65000"/>
                  </a:schemeClr>
                </a:solidFill>
                <a:latin typeface="Helvetica Neue" panose="02000503000000020004" pitchFamily="2" charset="0"/>
                <a:cs typeface="Helvetica Neue" panose="02000503000000020004" pitchFamily="2" charset="0"/>
              </a:defRPr>
            </a:lvl1pPr>
          </a:lstStyle>
          <a:p>
            <a:fld id="{B817670A-684B-CF4C-99EB-673346015194}" type="slidenum">
              <a:rPr lang="ja-JP" altLang="en-US" smtClean="0"/>
              <a:pPr/>
              <a:t>‹#›</a:t>
            </a:fld>
            <a:endParaRPr lang="ja-JP" altLang="en-US"/>
          </a:p>
        </p:txBody>
      </p:sp>
    </p:spTree>
    <p:extLst>
      <p:ext uri="{BB962C8B-B14F-4D97-AF65-F5344CB8AC3E}">
        <p14:creationId xmlns:p14="http://schemas.microsoft.com/office/powerpoint/2010/main" val="2989575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18554D-FB32-6746-A2C3-9F21C9EA8D53}"/>
              </a:ext>
            </a:extLst>
          </p:cNvPr>
          <p:cNvSpPr>
            <a:spLocks noGrp="1"/>
          </p:cNvSpPr>
          <p:nvPr>
            <p:ph type="title"/>
          </p:nvPr>
        </p:nvSpPr>
        <p:spPr>
          <a:xfrm>
            <a:off x="379672" y="100508"/>
            <a:ext cx="10515600" cy="1039132"/>
          </a:xfrm>
        </p:spPr>
        <p:txBody>
          <a:bodyPr lIns="144000">
            <a:normAutofit/>
          </a:bodyPr>
          <a:lstStyle>
            <a:lvl1pPr>
              <a:lnSpc>
                <a:spcPct val="125000"/>
              </a:lnSpc>
              <a:defRPr sz="3600" b="1">
                <a:solidFill>
                  <a:srgbClr val="425269"/>
                </a:solidFill>
                <a:latin typeface="Helvetica Neue" panose="02000503000000020004" pitchFamily="2" charset="0"/>
                <a:cs typeface="Helvetica Neue" panose="02000503000000020004" pitchFamily="2" charset="0"/>
              </a:defRPr>
            </a:lvl1pPr>
          </a:lstStyle>
          <a:p>
            <a:r>
              <a:rPr kumimoji="1" lang="ja-JP" altLang="en-US"/>
              <a:t>マスター タイトルの書式設定</a:t>
            </a:r>
          </a:p>
        </p:txBody>
      </p:sp>
      <p:sp>
        <p:nvSpPr>
          <p:cNvPr id="8" name="テキスト プレースホルダー 7">
            <a:extLst>
              <a:ext uri="{FF2B5EF4-FFF2-40B4-BE49-F238E27FC236}">
                <a16:creationId xmlns:a16="http://schemas.microsoft.com/office/drawing/2014/main" id="{DE0AC250-9DD1-0C4D-83F5-47797E91A3EE}"/>
              </a:ext>
            </a:extLst>
          </p:cNvPr>
          <p:cNvSpPr>
            <a:spLocks noGrp="1"/>
          </p:cNvSpPr>
          <p:nvPr>
            <p:ph type="body" sz="quarter" idx="10"/>
          </p:nvPr>
        </p:nvSpPr>
        <p:spPr>
          <a:xfrm>
            <a:off x="587828" y="1354098"/>
            <a:ext cx="11016343" cy="4593090"/>
          </a:xfrm>
        </p:spPr>
        <p:txBody>
          <a:bodyPr/>
          <a:lstStyle>
            <a:lvl1pPr>
              <a:defRPr>
                <a:solidFill>
                  <a:schemeClr val="tx2">
                    <a:lumMod val="50000"/>
                  </a:schemeClr>
                </a:solidFill>
                <a:latin typeface="Helvetica Neue" panose="02000503000000020004" pitchFamily="2" charset="0"/>
                <a:cs typeface="Helvetica Neue" panose="02000503000000020004" pitchFamily="2" charset="0"/>
              </a:defRPr>
            </a:lvl1pPr>
            <a:lvl2pPr>
              <a:defRPr>
                <a:solidFill>
                  <a:srgbClr val="444040"/>
                </a:solidFill>
                <a:latin typeface="Helvetica Neue" panose="02000503000000020004" pitchFamily="2" charset="0"/>
                <a:cs typeface="Helvetica Neue" panose="02000503000000020004" pitchFamily="2" charset="0"/>
              </a:defRPr>
            </a:lvl2pPr>
            <a:lvl3pPr>
              <a:defRPr>
                <a:solidFill>
                  <a:srgbClr val="444040"/>
                </a:solidFill>
                <a:latin typeface="Helvetica Neue" panose="02000503000000020004" pitchFamily="2" charset="0"/>
                <a:cs typeface="Helvetica Neue" panose="02000503000000020004" pitchFamily="2" charset="0"/>
              </a:defRPr>
            </a:lvl3pPr>
            <a:lvl4pPr>
              <a:defRPr>
                <a:solidFill>
                  <a:srgbClr val="444040"/>
                </a:solidFill>
                <a:latin typeface="Helvetica Neue" panose="02000503000000020004" pitchFamily="2" charset="0"/>
                <a:cs typeface="Helvetica Neue" panose="02000503000000020004" pitchFamily="2" charset="0"/>
              </a:defRPr>
            </a:lvl4pPr>
            <a:lvl5pPr>
              <a:defRPr>
                <a:solidFill>
                  <a:srgbClr val="444040"/>
                </a:solidFill>
                <a:latin typeface="Helvetica Neue" panose="02000503000000020004" pitchFamily="2" charset="0"/>
                <a:cs typeface="Helvetica Neue" panose="02000503000000020004" pitchFamily="2" charset="0"/>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7" name="スライド番号プレースホルダー 5">
            <a:extLst>
              <a:ext uri="{FF2B5EF4-FFF2-40B4-BE49-F238E27FC236}">
                <a16:creationId xmlns:a16="http://schemas.microsoft.com/office/drawing/2014/main" id="{54CA0663-188A-A645-A637-6D1E1E1EC560}"/>
              </a:ext>
            </a:extLst>
          </p:cNvPr>
          <p:cNvSpPr>
            <a:spLocks noGrp="1"/>
          </p:cNvSpPr>
          <p:nvPr>
            <p:ph type="sldNum" sz="quarter" idx="12"/>
          </p:nvPr>
        </p:nvSpPr>
        <p:spPr>
          <a:xfrm>
            <a:off x="8525933" y="100508"/>
            <a:ext cx="3530600" cy="761358"/>
          </a:xfrm>
          <a:ln>
            <a:noFill/>
          </a:ln>
        </p:spPr>
        <p:txBody>
          <a:bodyPr/>
          <a:lstStyle>
            <a:lvl1pPr>
              <a:defRPr sz="4800">
                <a:solidFill>
                  <a:schemeClr val="bg1">
                    <a:lumMod val="65000"/>
                  </a:schemeClr>
                </a:solidFill>
                <a:latin typeface="Helvetica Neue" panose="02000503000000020004" pitchFamily="2" charset="0"/>
                <a:cs typeface="Helvetica Neue" panose="02000503000000020004" pitchFamily="2" charset="0"/>
              </a:defRPr>
            </a:lvl1pPr>
          </a:lstStyle>
          <a:p>
            <a:fld id="{B817670A-684B-CF4C-99EB-673346015194}" type="slidenum">
              <a:rPr lang="ja-JP" altLang="en-US" smtClean="0"/>
              <a:pPr/>
              <a:t>‹#›</a:t>
            </a:fld>
            <a:endParaRPr lang="ja-JP" altLang="en-US"/>
          </a:p>
        </p:txBody>
      </p:sp>
    </p:spTree>
    <p:extLst>
      <p:ext uri="{BB962C8B-B14F-4D97-AF65-F5344CB8AC3E}">
        <p14:creationId xmlns:p14="http://schemas.microsoft.com/office/powerpoint/2010/main" val="789558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DE0AC250-9DD1-0C4D-83F5-47797E91A3EE}"/>
              </a:ext>
            </a:extLst>
          </p:cNvPr>
          <p:cNvSpPr>
            <a:spLocks noGrp="1"/>
          </p:cNvSpPr>
          <p:nvPr>
            <p:ph type="body" sz="quarter" idx="10"/>
          </p:nvPr>
        </p:nvSpPr>
        <p:spPr>
          <a:xfrm>
            <a:off x="587828" y="2291788"/>
            <a:ext cx="11016343" cy="4129616"/>
          </a:xfrm>
        </p:spPr>
        <p:txBody>
          <a:bodyPr/>
          <a:lstStyle>
            <a:lvl1pPr>
              <a:defRPr>
                <a:solidFill>
                  <a:schemeClr val="tx2">
                    <a:lumMod val="50000"/>
                  </a:schemeClr>
                </a:solidFill>
              </a:defRPr>
            </a:lvl1pPr>
            <a:lvl2pPr>
              <a:defRPr>
                <a:solidFill>
                  <a:srgbClr val="444040"/>
                </a:solidFill>
              </a:defRPr>
            </a:lvl2pPr>
            <a:lvl3pPr>
              <a:defRPr>
                <a:solidFill>
                  <a:srgbClr val="444040"/>
                </a:solidFill>
              </a:defRPr>
            </a:lvl3pPr>
            <a:lvl4pPr>
              <a:defRPr>
                <a:solidFill>
                  <a:srgbClr val="444040"/>
                </a:solidFill>
              </a:defRPr>
            </a:lvl4pPr>
            <a:lvl5pPr>
              <a:defRPr>
                <a:solidFill>
                  <a:srgbClr val="444040"/>
                </a:solidFill>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タイトル 1">
            <a:extLst>
              <a:ext uri="{FF2B5EF4-FFF2-40B4-BE49-F238E27FC236}">
                <a16:creationId xmlns:a16="http://schemas.microsoft.com/office/drawing/2014/main" id="{264C8588-0C71-8141-B76E-0ABCA82A74D3}"/>
              </a:ext>
            </a:extLst>
          </p:cNvPr>
          <p:cNvSpPr>
            <a:spLocks noGrp="1"/>
          </p:cNvSpPr>
          <p:nvPr>
            <p:ph type="title"/>
          </p:nvPr>
        </p:nvSpPr>
        <p:spPr>
          <a:xfrm>
            <a:off x="396000" y="1100026"/>
            <a:ext cx="10515600" cy="1044000"/>
          </a:xfrm>
        </p:spPr>
        <p:txBody>
          <a:bodyPr lIns="180000">
            <a:normAutofit/>
          </a:bodyPr>
          <a:lstStyle>
            <a:lvl1pPr>
              <a:lnSpc>
                <a:spcPct val="125000"/>
              </a:lnSpc>
              <a:defRPr sz="3600" b="1">
                <a:solidFill>
                  <a:srgbClr val="425269"/>
                </a:solidFill>
              </a:defRPr>
            </a:lvl1pPr>
          </a:lstStyle>
          <a:p>
            <a:r>
              <a:rPr kumimoji="1" lang="ja-JP" altLang="en-US"/>
              <a:t>マスター タイトルの書式設定</a:t>
            </a:r>
          </a:p>
        </p:txBody>
      </p:sp>
      <p:sp>
        <p:nvSpPr>
          <p:cNvPr id="13" name="テキスト プレースホルダー 12">
            <a:extLst>
              <a:ext uri="{FF2B5EF4-FFF2-40B4-BE49-F238E27FC236}">
                <a16:creationId xmlns:a16="http://schemas.microsoft.com/office/drawing/2014/main" id="{A076B7F1-3719-D047-A24A-D0C59D26A536}"/>
              </a:ext>
            </a:extLst>
          </p:cNvPr>
          <p:cNvSpPr>
            <a:spLocks noGrp="1"/>
          </p:cNvSpPr>
          <p:nvPr>
            <p:ph type="body" sz="quarter" idx="11"/>
          </p:nvPr>
        </p:nvSpPr>
        <p:spPr>
          <a:xfrm>
            <a:off x="1" y="0"/>
            <a:ext cx="12192000" cy="1044000"/>
          </a:xfrm>
          <a:solidFill>
            <a:srgbClr val="2D3452"/>
          </a:solidFill>
        </p:spPr>
        <p:txBody>
          <a:bodyPr lIns="216000" tIns="144000"/>
          <a:lstStyle>
            <a:lvl1pPr marL="0" indent="0">
              <a:buNone/>
              <a:defRPr sz="4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id="{4E99C0F9-D1E4-4D45-ABD0-1BF37718B112}"/>
              </a:ext>
            </a:extLst>
          </p:cNvPr>
          <p:cNvSpPr>
            <a:spLocks noGrp="1"/>
          </p:cNvSpPr>
          <p:nvPr>
            <p:ph type="sldNum" sz="quarter" idx="12"/>
          </p:nvPr>
        </p:nvSpPr>
        <p:spPr>
          <a:xfrm>
            <a:off x="8525933" y="169334"/>
            <a:ext cx="3530600" cy="761358"/>
          </a:xfrm>
          <a:ln>
            <a:noFill/>
          </a:ln>
        </p:spPr>
        <p:txBody>
          <a:bodyPr/>
          <a:lstStyle>
            <a:lvl1pPr>
              <a:defRPr sz="4800">
                <a:solidFill>
                  <a:schemeClr val="bg1">
                    <a:lumMod val="65000"/>
                  </a:schemeClr>
                </a:solidFill>
              </a:defRPr>
            </a:lvl1pPr>
          </a:lstStyle>
          <a:p>
            <a:fld id="{B817670A-684B-CF4C-99EB-673346015194}" type="slidenum">
              <a:rPr lang="ja-JP" altLang="en-US" smtClean="0"/>
              <a:pPr/>
              <a:t>‹#›</a:t>
            </a:fld>
            <a:endParaRPr lang="ja-JP" altLang="en-US"/>
          </a:p>
        </p:txBody>
      </p:sp>
    </p:spTree>
    <p:extLst>
      <p:ext uri="{BB962C8B-B14F-4D97-AF65-F5344CB8AC3E}">
        <p14:creationId xmlns:p14="http://schemas.microsoft.com/office/powerpoint/2010/main" val="1910552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F8D6D-9217-C747-A8D2-892E0299DDC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56CAFA-CD66-734E-99AD-7A740309C8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E41BC5D-765B-BA41-B794-13719B022081}"/>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16F36A2A-F09F-9E49-B7A9-605BF120A4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932C42-EFC4-DB41-89B6-D1CAEFFBB3E6}"/>
              </a:ext>
            </a:extLst>
          </p:cNvPr>
          <p:cNvSpPr>
            <a:spLocks noGrp="1"/>
          </p:cNvSpPr>
          <p:nvPr>
            <p:ph type="sldNum" sz="quarter" idx="12"/>
          </p:nvPr>
        </p:nvSpPr>
        <p:spPr/>
        <p:txBody>
          <a:bodyPr/>
          <a:lstStyle/>
          <a:p>
            <a:fld id="{B817670A-684B-CF4C-99EB-673346015194}" type="slidenum">
              <a:rPr kumimoji="1" lang="ja-JP" altLang="en-US" smtClean="0"/>
              <a:t>‹#›</a:t>
            </a:fld>
            <a:endParaRPr kumimoji="1" lang="ja-JP" altLang="en-US"/>
          </a:p>
        </p:txBody>
      </p:sp>
    </p:spTree>
    <p:extLst>
      <p:ext uri="{BB962C8B-B14F-4D97-AF65-F5344CB8AC3E}">
        <p14:creationId xmlns:p14="http://schemas.microsoft.com/office/powerpoint/2010/main" val="2222864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0C0D62-BBDF-5E4D-8167-A05E57CDF44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4EA6C9E-D42D-654B-9A7D-12CE0CB741E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4C4D90B-B2A2-234E-86D3-F063B3B0CB5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692F144-AD8A-8840-B541-23FA837294D0}"/>
              </a:ext>
            </a:extLst>
          </p:cNvPr>
          <p:cNvSpPr>
            <a:spLocks noGrp="1"/>
          </p:cNvSpPr>
          <p:nvPr>
            <p:ph type="dt" sz="half" idx="10"/>
          </p:nvPr>
        </p:nvSpPr>
        <p:spPr/>
        <p:txBody>
          <a:bodyPr/>
          <a:lstStyle/>
          <a:p>
            <a:endParaRPr kumimoji="1" lang="ja-JP" altLang="en-US"/>
          </a:p>
        </p:txBody>
      </p:sp>
      <p:sp>
        <p:nvSpPr>
          <p:cNvPr id="6" name="フッター プレースホルダー 5">
            <a:extLst>
              <a:ext uri="{FF2B5EF4-FFF2-40B4-BE49-F238E27FC236}">
                <a16:creationId xmlns:a16="http://schemas.microsoft.com/office/drawing/2014/main" id="{002A125B-C5FB-AC43-961E-CF2F51A07B7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CFB01C1-F44D-2341-B307-78DD4A00DFD5}"/>
              </a:ext>
            </a:extLst>
          </p:cNvPr>
          <p:cNvSpPr>
            <a:spLocks noGrp="1"/>
          </p:cNvSpPr>
          <p:nvPr>
            <p:ph type="sldNum" sz="quarter" idx="12"/>
          </p:nvPr>
        </p:nvSpPr>
        <p:spPr/>
        <p:txBody>
          <a:bodyPr/>
          <a:lstStyle/>
          <a:p>
            <a:fld id="{B817670A-684B-CF4C-99EB-673346015194}" type="slidenum">
              <a:rPr kumimoji="1" lang="ja-JP" altLang="en-US" smtClean="0"/>
              <a:t>‹#›</a:t>
            </a:fld>
            <a:endParaRPr kumimoji="1" lang="ja-JP" altLang="en-US"/>
          </a:p>
        </p:txBody>
      </p:sp>
    </p:spTree>
    <p:extLst>
      <p:ext uri="{BB962C8B-B14F-4D97-AF65-F5344CB8AC3E}">
        <p14:creationId xmlns:p14="http://schemas.microsoft.com/office/powerpoint/2010/main" val="2684299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00F22-99D1-CB48-8C98-86A2759DF76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4F2DE7-C591-ED4A-B479-3B66DB4C1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96F52C-6221-BB4D-B322-9DBD79F6052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145EE33-8A5A-BF45-BC61-A7ABD15EEB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DE7506E-273B-894B-AF0B-5ED5412EAD4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5E8B734-B046-F347-ABE4-62AE7FC6517E}"/>
              </a:ext>
            </a:extLst>
          </p:cNvPr>
          <p:cNvSpPr>
            <a:spLocks noGrp="1"/>
          </p:cNvSpPr>
          <p:nvPr>
            <p:ph type="dt" sz="half" idx="10"/>
          </p:nvPr>
        </p:nvSpPr>
        <p:spPr/>
        <p:txBody>
          <a:bodyPr/>
          <a:lstStyle/>
          <a:p>
            <a:endParaRPr kumimoji="1" lang="ja-JP" altLang="en-US"/>
          </a:p>
        </p:txBody>
      </p:sp>
      <p:sp>
        <p:nvSpPr>
          <p:cNvPr id="8" name="フッター プレースホルダー 7">
            <a:extLst>
              <a:ext uri="{FF2B5EF4-FFF2-40B4-BE49-F238E27FC236}">
                <a16:creationId xmlns:a16="http://schemas.microsoft.com/office/drawing/2014/main" id="{942DC439-2325-7348-99B0-BD5BDCF8EC1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964DC2F-D566-1E46-8946-132D26E670FA}"/>
              </a:ext>
            </a:extLst>
          </p:cNvPr>
          <p:cNvSpPr>
            <a:spLocks noGrp="1"/>
          </p:cNvSpPr>
          <p:nvPr>
            <p:ph type="sldNum" sz="quarter" idx="12"/>
          </p:nvPr>
        </p:nvSpPr>
        <p:spPr/>
        <p:txBody>
          <a:bodyPr/>
          <a:lstStyle/>
          <a:p>
            <a:fld id="{B817670A-684B-CF4C-99EB-673346015194}" type="slidenum">
              <a:rPr kumimoji="1" lang="ja-JP" altLang="en-US" smtClean="0"/>
              <a:t>‹#›</a:t>
            </a:fld>
            <a:endParaRPr kumimoji="1" lang="ja-JP" altLang="en-US"/>
          </a:p>
        </p:txBody>
      </p:sp>
    </p:spTree>
    <p:extLst>
      <p:ext uri="{BB962C8B-B14F-4D97-AF65-F5344CB8AC3E}">
        <p14:creationId xmlns:p14="http://schemas.microsoft.com/office/powerpoint/2010/main" val="303855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BF675E-3F07-F54F-A4D8-1951B964947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F0CDF7-775F-D342-8989-29C0F9916836}"/>
              </a:ext>
            </a:extLst>
          </p:cNvPr>
          <p:cNvSpPr>
            <a:spLocks noGrp="1"/>
          </p:cNvSpPr>
          <p:nvPr>
            <p:ph type="dt" sz="half" idx="10"/>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F9CFE663-EB89-4A4E-A1C6-8E85491F912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671284B-35FA-BA48-86D3-099F7D845DEA}"/>
              </a:ext>
            </a:extLst>
          </p:cNvPr>
          <p:cNvSpPr>
            <a:spLocks noGrp="1"/>
          </p:cNvSpPr>
          <p:nvPr>
            <p:ph type="sldNum" sz="quarter" idx="12"/>
          </p:nvPr>
        </p:nvSpPr>
        <p:spPr/>
        <p:txBody>
          <a:bodyPr/>
          <a:lstStyle/>
          <a:p>
            <a:fld id="{B817670A-684B-CF4C-99EB-673346015194}" type="slidenum">
              <a:rPr kumimoji="1" lang="ja-JP" altLang="en-US" smtClean="0"/>
              <a:t>‹#›</a:t>
            </a:fld>
            <a:endParaRPr kumimoji="1" lang="ja-JP" altLang="en-US"/>
          </a:p>
        </p:txBody>
      </p:sp>
    </p:spTree>
    <p:extLst>
      <p:ext uri="{BB962C8B-B14F-4D97-AF65-F5344CB8AC3E}">
        <p14:creationId xmlns:p14="http://schemas.microsoft.com/office/powerpoint/2010/main" val="3765088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D8E0C6D-697C-6B4A-9BDA-C0AE6F9AFF39}"/>
              </a:ext>
            </a:extLst>
          </p:cNvPr>
          <p:cNvSpPr>
            <a:spLocks noGrp="1"/>
          </p:cNvSpPr>
          <p:nvPr>
            <p:ph type="dt" sz="half" idx="10"/>
          </p:nvPr>
        </p:nvSpPr>
        <p:spPr/>
        <p:txBody>
          <a:bodyPr/>
          <a:lstStyle/>
          <a:p>
            <a:endParaRPr kumimoji="1" lang="ja-JP" altLang="en-US"/>
          </a:p>
        </p:txBody>
      </p:sp>
      <p:sp>
        <p:nvSpPr>
          <p:cNvPr id="3" name="フッター プレースホルダー 2">
            <a:extLst>
              <a:ext uri="{FF2B5EF4-FFF2-40B4-BE49-F238E27FC236}">
                <a16:creationId xmlns:a16="http://schemas.microsoft.com/office/drawing/2014/main" id="{FF764809-AE67-D040-AB85-D8C4F8741EB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531F995-9D14-0749-8DF7-BE45A25C9ECA}"/>
              </a:ext>
            </a:extLst>
          </p:cNvPr>
          <p:cNvSpPr>
            <a:spLocks noGrp="1"/>
          </p:cNvSpPr>
          <p:nvPr>
            <p:ph type="sldNum" sz="quarter" idx="12"/>
          </p:nvPr>
        </p:nvSpPr>
        <p:spPr/>
        <p:txBody>
          <a:bodyPr/>
          <a:lstStyle/>
          <a:p>
            <a:fld id="{B817670A-684B-CF4C-99EB-673346015194}" type="slidenum">
              <a:rPr kumimoji="1" lang="ja-JP" altLang="en-US" smtClean="0"/>
              <a:t>‹#›</a:t>
            </a:fld>
            <a:endParaRPr kumimoji="1" lang="ja-JP" altLang="en-US"/>
          </a:p>
        </p:txBody>
      </p:sp>
    </p:spTree>
    <p:extLst>
      <p:ext uri="{BB962C8B-B14F-4D97-AF65-F5344CB8AC3E}">
        <p14:creationId xmlns:p14="http://schemas.microsoft.com/office/powerpoint/2010/main" val="349691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735E7A3-D45A-1043-BFC5-DA93E323B9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BE7556-3AAC-D349-9BF9-241C68398E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074105D8-B3CF-BE4A-9BAB-4BEE3771AB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panose="02000503000000020004" pitchFamily="2" charset="0"/>
                <a:cs typeface="Helvetica Neue" panose="02000503000000020004" pitchFamily="2" charset="0"/>
              </a:defRPr>
            </a:lvl1pPr>
          </a:lstStyle>
          <a:p>
            <a:endParaRPr lang="ja-JP" altLang="en-US"/>
          </a:p>
        </p:txBody>
      </p:sp>
      <p:sp>
        <p:nvSpPr>
          <p:cNvPr id="5" name="フッター プレースホルダー 4">
            <a:extLst>
              <a:ext uri="{FF2B5EF4-FFF2-40B4-BE49-F238E27FC236}">
                <a16:creationId xmlns:a16="http://schemas.microsoft.com/office/drawing/2014/main" id="{8E5EDD9E-3945-FE45-8B21-BF6A6E9926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panose="02000503000000020004" pitchFamily="2" charset="0"/>
                <a:cs typeface="Helvetica Neue" panose="02000503000000020004" pitchFamily="2" charset="0"/>
              </a:defRPr>
            </a:lvl1pPr>
          </a:lstStyle>
          <a:p>
            <a:endParaRPr lang="ja-JP" altLang="en-US"/>
          </a:p>
        </p:txBody>
      </p:sp>
      <p:sp>
        <p:nvSpPr>
          <p:cNvPr id="6" name="スライド番号プレースホルダー 5">
            <a:extLst>
              <a:ext uri="{FF2B5EF4-FFF2-40B4-BE49-F238E27FC236}">
                <a16:creationId xmlns:a16="http://schemas.microsoft.com/office/drawing/2014/main" id="{14D39295-9ED1-2940-A2AE-B7FE04F35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panose="02000503000000020004" pitchFamily="2" charset="0"/>
                <a:cs typeface="Helvetica Neue" panose="02000503000000020004" pitchFamily="2" charset="0"/>
              </a:defRPr>
            </a:lvl1pPr>
          </a:lstStyle>
          <a:p>
            <a:fld id="{B817670A-684B-CF4C-99EB-673346015194}" type="slidenum">
              <a:rPr lang="ja-JP" altLang="en-US" smtClean="0"/>
              <a:pPr/>
              <a:t>‹#›</a:t>
            </a:fld>
            <a:endParaRPr lang="ja-JP" altLang="en-US"/>
          </a:p>
        </p:txBody>
      </p:sp>
    </p:spTree>
    <p:extLst>
      <p:ext uri="{BB962C8B-B14F-4D97-AF65-F5344CB8AC3E}">
        <p14:creationId xmlns:p14="http://schemas.microsoft.com/office/powerpoint/2010/main" val="1926228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kumimoji="1" sz="4400" kern="1200">
          <a:solidFill>
            <a:schemeClr val="bg2">
              <a:lumMod val="25000"/>
            </a:schemeClr>
          </a:solidFill>
          <a:latin typeface="Helvetica Neue" panose="02000503000000020004" pitchFamily="2" charset="0"/>
          <a:ea typeface="+mj-ea"/>
          <a:cs typeface="Helvetica Neue" panose="02000503000000020004" pitchFamily="2" charset="0"/>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kumimoji="1" sz="2800" kern="1200">
          <a:solidFill>
            <a:schemeClr val="bg2">
              <a:lumMod val="25000"/>
            </a:schemeClr>
          </a:solidFill>
          <a:latin typeface="Helvetica Neue" panose="02000503000000020004" pitchFamily="2" charset="0"/>
          <a:ea typeface="+mn-ea"/>
          <a:cs typeface="Helvetica Neue" panose="02000503000000020004" pitchFamily="2" charset="0"/>
        </a:defRPr>
      </a:lvl1pPr>
      <a:lvl2pPr marL="685800" indent="-228600" algn="l" defTabSz="914400" rtl="0" eaLnBrk="1" latinLnBrk="0" hangingPunct="1">
        <a:lnSpc>
          <a:spcPct val="125000"/>
        </a:lnSpc>
        <a:spcBef>
          <a:spcPts val="500"/>
        </a:spcBef>
        <a:buFont typeface="Arial" panose="020B0604020202020204" pitchFamily="34" charset="0"/>
        <a:buChar char="•"/>
        <a:defRPr kumimoji="1" sz="2400" kern="1200">
          <a:solidFill>
            <a:schemeClr val="bg2">
              <a:lumMod val="25000"/>
            </a:schemeClr>
          </a:solidFill>
          <a:latin typeface="Helvetica Neue" panose="02000503000000020004" pitchFamily="2" charset="0"/>
          <a:ea typeface="+mn-ea"/>
          <a:cs typeface="Helvetica Neue" panose="02000503000000020004" pitchFamily="2" charset="0"/>
        </a:defRPr>
      </a:lvl2pPr>
      <a:lvl3pPr marL="1143000" indent="-228600" algn="l" defTabSz="914400" rtl="0" eaLnBrk="1" latinLnBrk="0" hangingPunct="1">
        <a:lnSpc>
          <a:spcPct val="125000"/>
        </a:lnSpc>
        <a:spcBef>
          <a:spcPts val="500"/>
        </a:spcBef>
        <a:buFont typeface="Arial" panose="020B0604020202020204" pitchFamily="34" charset="0"/>
        <a:buChar char="•"/>
        <a:defRPr kumimoji="1" sz="2000" kern="1200">
          <a:solidFill>
            <a:schemeClr val="bg2">
              <a:lumMod val="25000"/>
            </a:schemeClr>
          </a:solidFill>
          <a:latin typeface="Helvetica Neue" panose="02000503000000020004" pitchFamily="2" charset="0"/>
          <a:ea typeface="+mn-ea"/>
          <a:cs typeface="Helvetica Neue" panose="02000503000000020004" pitchFamily="2" charset="0"/>
        </a:defRPr>
      </a:lvl3pPr>
      <a:lvl4pPr marL="1600200" indent="-228600" algn="l" defTabSz="914400" rtl="0" eaLnBrk="1" latinLnBrk="0" hangingPunct="1">
        <a:lnSpc>
          <a:spcPct val="125000"/>
        </a:lnSpc>
        <a:spcBef>
          <a:spcPts val="500"/>
        </a:spcBef>
        <a:buFont typeface="Arial" panose="020B0604020202020204" pitchFamily="34" charset="0"/>
        <a:buChar char="•"/>
        <a:defRPr kumimoji="1" sz="1800" kern="1200">
          <a:solidFill>
            <a:schemeClr val="bg2">
              <a:lumMod val="25000"/>
            </a:schemeClr>
          </a:solidFill>
          <a:latin typeface="Helvetica Neue" panose="02000503000000020004" pitchFamily="2" charset="0"/>
          <a:ea typeface="+mn-ea"/>
          <a:cs typeface="Helvetica Neue" panose="02000503000000020004" pitchFamily="2" charset="0"/>
        </a:defRPr>
      </a:lvl4pPr>
      <a:lvl5pPr marL="2057400" indent="-228600" algn="l" defTabSz="914400" rtl="0" eaLnBrk="1" latinLnBrk="0" hangingPunct="1">
        <a:lnSpc>
          <a:spcPct val="125000"/>
        </a:lnSpc>
        <a:spcBef>
          <a:spcPts val="500"/>
        </a:spcBef>
        <a:buFont typeface="Arial" panose="020B0604020202020204" pitchFamily="34" charset="0"/>
        <a:buChar char="•"/>
        <a:defRPr kumimoji="1" sz="1800" kern="1200">
          <a:solidFill>
            <a:schemeClr val="bg2">
              <a:lumMod val="25000"/>
            </a:schemeClr>
          </a:solidFill>
          <a:latin typeface="Helvetica Neue" panose="02000503000000020004" pitchFamily="2" charset="0"/>
          <a:ea typeface="+mn-ea"/>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7EEE72-56B3-944D-8666-EA7CCFEC371D}"/>
              </a:ext>
            </a:extLst>
          </p:cNvPr>
          <p:cNvSpPr>
            <a:spLocks noGrp="1"/>
          </p:cNvSpPr>
          <p:nvPr>
            <p:ph type="ctrTitle"/>
          </p:nvPr>
        </p:nvSpPr>
        <p:spPr>
          <a:xfrm>
            <a:off x="1524000" y="1122363"/>
            <a:ext cx="9144000" cy="2387600"/>
          </a:xfrm>
        </p:spPr>
        <p:txBody>
          <a:bodyPr>
            <a:normAutofit/>
          </a:bodyPr>
          <a:lstStyle/>
          <a:p>
            <a:pPr>
              <a:lnSpc>
                <a:spcPct val="125000"/>
              </a:lnSpc>
            </a:pPr>
            <a:r>
              <a:rPr lang="en" altLang="ja-JP" sz="3600" dirty="0"/>
              <a:t>Large-scale Deep Learning </a:t>
            </a:r>
            <a:br>
              <a:rPr lang="en" altLang="ja-JP" sz="3600" dirty="0"/>
            </a:br>
            <a:r>
              <a:rPr lang="en" altLang="ja-JP" sz="3600" dirty="0"/>
              <a:t>by Optimal Parallelization Strategy</a:t>
            </a:r>
            <a:endParaRPr kumimoji="1" lang="ja-JP" altLang="en-US" sz="3600"/>
          </a:p>
        </p:txBody>
      </p:sp>
      <p:sp>
        <p:nvSpPr>
          <p:cNvPr id="3" name="字幕 2">
            <a:extLst>
              <a:ext uri="{FF2B5EF4-FFF2-40B4-BE49-F238E27FC236}">
                <a16:creationId xmlns:a16="http://schemas.microsoft.com/office/drawing/2014/main" id="{74BE2C2A-E3C3-CB46-8D7C-AE456239E03A}"/>
              </a:ext>
            </a:extLst>
          </p:cNvPr>
          <p:cNvSpPr>
            <a:spLocks noGrp="1"/>
          </p:cNvSpPr>
          <p:nvPr>
            <p:ph type="subTitle" idx="1"/>
          </p:nvPr>
        </p:nvSpPr>
        <p:spPr>
          <a:xfrm>
            <a:off x="4312920" y="5735637"/>
            <a:ext cx="9144000" cy="1655762"/>
          </a:xfrm>
        </p:spPr>
        <p:txBody>
          <a:bodyPr/>
          <a:lstStyle/>
          <a:p>
            <a:pPr algn="l"/>
            <a:r>
              <a:rPr kumimoji="1" lang="en-US" altLang="ja-JP" dirty="0"/>
              <a:t>※</a:t>
            </a:r>
            <a:r>
              <a:rPr kumimoji="1" lang="ja-JP" altLang="en-US"/>
              <a:t> 記述している内容が誤っていても責任は負いかねます。</a:t>
            </a:r>
            <a:endParaRPr kumimoji="1" lang="en-US" altLang="ja-JP" dirty="0"/>
          </a:p>
          <a:p>
            <a:pPr algn="l"/>
            <a:r>
              <a:rPr lang="en-US" altLang="ja-JP" dirty="0"/>
              <a:t>※ </a:t>
            </a:r>
            <a:r>
              <a:rPr lang="ja-JP" altLang="en-US"/>
              <a:t>無断の再配布はおやめください。</a:t>
            </a:r>
            <a:br>
              <a:rPr kumimoji="1" lang="en-US" altLang="ja-JP" dirty="0"/>
            </a:br>
            <a:endParaRPr kumimoji="1" lang="en-US" altLang="ja-JP" dirty="0"/>
          </a:p>
        </p:txBody>
      </p:sp>
    </p:spTree>
    <p:extLst>
      <p:ext uri="{BB962C8B-B14F-4D97-AF65-F5344CB8AC3E}">
        <p14:creationId xmlns:p14="http://schemas.microsoft.com/office/powerpoint/2010/main" val="1970331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4E732AD-C6C8-A146-81C3-BA6985CF7E10}"/>
              </a:ext>
            </a:extLst>
          </p:cNvPr>
          <p:cNvSpPr>
            <a:spLocks noGrp="1"/>
          </p:cNvSpPr>
          <p:nvPr>
            <p:ph type="title"/>
          </p:nvPr>
        </p:nvSpPr>
        <p:spPr/>
        <p:txBody>
          <a:bodyPr/>
          <a:lstStyle/>
          <a:p>
            <a:r>
              <a:rPr kumimoji="1" lang="en-US" altLang="ja-JP" dirty="0"/>
              <a:t>Overview</a:t>
            </a:r>
            <a:endParaRPr kumimoji="1" lang="ja-JP" altLang="en-US"/>
          </a:p>
        </p:txBody>
      </p:sp>
      <p:sp>
        <p:nvSpPr>
          <p:cNvPr id="6" name="テキスト プレースホルダー 5">
            <a:extLst>
              <a:ext uri="{FF2B5EF4-FFF2-40B4-BE49-F238E27FC236}">
                <a16:creationId xmlns:a16="http://schemas.microsoft.com/office/drawing/2014/main" id="{56B54533-80FA-4645-8B98-2CF781F0CC71}"/>
              </a:ext>
            </a:extLst>
          </p:cNvPr>
          <p:cNvSpPr>
            <a:spLocks noGrp="1"/>
          </p:cNvSpPr>
          <p:nvPr>
            <p:ph idx="1"/>
          </p:nvPr>
        </p:nvSpPr>
        <p:spPr/>
        <p:txBody>
          <a:bodyPr>
            <a:normAutofit/>
          </a:bodyPr>
          <a:lstStyle/>
          <a:p>
            <a:pPr marL="0" indent="0">
              <a:buNone/>
            </a:pPr>
            <a:r>
              <a:rPr lang="en" altLang="ja-JP" sz="2400" dirty="0">
                <a:solidFill>
                  <a:schemeClr val="bg2">
                    <a:lumMod val="25000"/>
                  </a:schemeClr>
                </a:solidFill>
              </a:rPr>
              <a:t>Z. Jia, M. </a:t>
            </a:r>
            <a:r>
              <a:rPr lang="en" altLang="ja-JP" sz="2400" dirty="0" err="1">
                <a:solidFill>
                  <a:schemeClr val="bg2">
                    <a:lumMod val="25000"/>
                  </a:schemeClr>
                </a:solidFill>
              </a:rPr>
              <a:t>Zaharia</a:t>
            </a:r>
            <a:r>
              <a:rPr lang="en" altLang="ja-JP" sz="2400" dirty="0">
                <a:solidFill>
                  <a:schemeClr val="bg2">
                    <a:lumMod val="25000"/>
                  </a:schemeClr>
                </a:solidFill>
              </a:rPr>
              <a:t> , A. Aiken. ( 2019 ). Beyond Data and Model Parallelism for Deep Neural Networks. In </a:t>
            </a:r>
            <a:r>
              <a:rPr lang="en" altLang="ja-JP" sz="2400" dirty="0" err="1">
                <a:solidFill>
                  <a:schemeClr val="bg2">
                    <a:lumMod val="25000"/>
                  </a:schemeClr>
                </a:solidFill>
              </a:rPr>
              <a:t>sysML</a:t>
            </a:r>
            <a:r>
              <a:rPr lang="en" altLang="ja-JP" sz="2400" dirty="0">
                <a:solidFill>
                  <a:schemeClr val="bg2">
                    <a:lumMod val="25000"/>
                  </a:schemeClr>
                </a:solidFill>
              </a:rPr>
              <a:t> Conference.</a:t>
            </a:r>
          </a:p>
          <a:p>
            <a:pPr marL="0" indent="0">
              <a:buNone/>
            </a:pPr>
            <a:endParaRPr lang="en" altLang="ja-JP" sz="2400" dirty="0">
              <a:solidFill>
                <a:schemeClr val="bg2">
                  <a:lumMod val="25000"/>
                </a:schemeClr>
              </a:solidFill>
            </a:endParaRPr>
          </a:p>
          <a:p>
            <a:pPr lvl="1"/>
            <a:r>
              <a:rPr lang="en" altLang="ja-JP" sz="2000" dirty="0">
                <a:solidFill>
                  <a:schemeClr val="bg2">
                    <a:lumMod val="25000"/>
                  </a:schemeClr>
                </a:solidFill>
              </a:rPr>
              <a:t>Deep Learning Engine “</a:t>
            </a:r>
            <a:r>
              <a:rPr lang="en" altLang="ja-JP" sz="2000" dirty="0" err="1">
                <a:solidFill>
                  <a:schemeClr val="bg2">
                    <a:lumMod val="25000"/>
                  </a:schemeClr>
                </a:solidFill>
              </a:rPr>
              <a:t>FlexFlow</a:t>
            </a:r>
            <a:r>
              <a:rPr lang="en" altLang="ja-JP" sz="2000" dirty="0">
                <a:solidFill>
                  <a:schemeClr val="bg2">
                    <a:lumMod val="25000"/>
                  </a:schemeClr>
                </a:solidFill>
              </a:rPr>
              <a:t>” which Automatically</a:t>
            </a:r>
            <a:r>
              <a:rPr lang="en" altLang="ja-JP" sz="2000" dirty="0"/>
              <a:t> finds </a:t>
            </a:r>
            <a:br>
              <a:rPr lang="en" altLang="ja-JP" sz="2000" dirty="0"/>
            </a:br>
            <a:r>
              <a:rPr lang="en" altLang="ja-JP" sz="2000" dirty="0"/>
              <a:t>parallelization strategies for </a:t>
            </a:r>
            <a:r>
              <a:rPr lang="en" altLang="ja-JP" sz="2000" dirty="0">
                <a:solidFill>
                  <a:srgbClr val="DFAB09"/>
                </a:solidFill>
              </a:rPr>
              <a:t>arbitrary</a:t>
            </a:r>
            <a:r>
              <a:rPr lang="en" altLang="ja-JP" sz="2000" dirty="0"/>
              <a:t> DNNs &amp; Hardware.</a:t>
            </a:r>
          </a:p>
          <a:p>
            <a:endParaRPr lang="en" altLang="ja-JP" sz="2400" dirty="0"/>
          </a:p>
          <a:p>
            <a:pPr lvl="1"/>
            <a:r>
              <a:rPr lang="en" altLang="ja-JP" sz="2000" dirty="0" err="1"/>
              <a:t>FlexFlow</a:t>
            </a:r>
            <a:r>
              <a:rPr lang="en" altLang="ja-JP" sz="2000" dirty="0"/>
              <a:t> increases training throughput by up to 3.3× over </a:t>
            </a:r>
            <a:br>
              <a:rPr lang="en" altLang="ja-JP" sz="2000" dirty="0"/>
            </a:br>
            <a:r>
              <a:rPr lang="en" altLang="ja-JP" sz="2000" dirty="0"/>
              <a:t>state-of-the-art approaches.</a:t>
            </a:r>
          </a:p>
          <a:p>
            <a:endParaRPr lang="en" altLang="ja-JP" sz="2400" dirty="0"/>
          </a:p>
        </p:txBody>
      </p:sp>
      <p:sp>
        <p:nvSpPr>
          <p:cNvPr id="4" name="スライド番号プレースホルダー 3">
            <a:extLst>
              <a:ext uri="{FF2B5EF4-FFF2-40B4-BE49-F238E27FC236}">
                <a16:creationId xmlns:a16="http://schemas.microsoft.com/office/drawing/2014/main" id="{A4D9DC57-CA0D-714F-A3EA-0960BBE39A1E}"/>
              </a:ext>
            </a:extLst>
          </p:cNvPr>
          <p:cNvSpPr>
            <a:spLocks noGrp="1"/>
          </p:cNvSpPr>
          <p:nvPr>
            <p:ph type="sldNum" sz="quarter" idx="12"/>
          </p:nvPr>
        </p:nvSpPr>
        <p:spPr/>
        <p:txBody>
          <a:bodyPr/>
          <a:lstStyle/>
          <a:p>
            <a:fld id="{B817670A-684B-CF4C-99EB-673346015194}" type="slidenum">
              <a:rPr lang="ja-JP" altLang="en-US" smtClean="0"/>
              <a:pPr/>
              <a:t>9</a:t>
            </a:fld>
            <a:endParaRPr lang="ja-JP" altLang="en-US"/>
          </a:p>
        </p:txBody>
      </p:sp>
    </p:spTree>
    <p:extLst>
      <p:ext uri="{BB962C8B-B14F-4D97-AF65-F5344CB8AC3E}">
        <p14:creationId xmlns:p14="http://schemas.microsoft.com/office/powerpoint/2010/main" val="943060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F516B9F-C1B9-9B4D-85DD-1EFDFEB9751F}"/>
              </a:ext>
            </a:extLst>
          </p:cNvPr>
          <p:cNvSpPr>
            <a:spLocks noGrp="1"/>
          </p:cNvSpPr>
          <p:nvPr>
            <p:ph type="title"/>
          </p:nvPr>
        </p:nvSpPr>
        <p:spPr/>
        <p:txBody>
          <a:bodyPr>
            <a:normAutofit/>
          </a:bodyPr>
          <a:lstStyle/>
          <a:p>
            <a:r>
              <a:rPr kumimoji="1" lang="en-US" altLang="ja-JP" b="0" dirty="0"/>
              <a:t>Overview “</a:t>
            </a:r>
            <a:r>
              <a:rPr kumimoji="1" lang="en-US" altLang="ja-JP" b="0" dirty="0" err="1"/>
              <a:t>FlexFlow</a:t>
            </a:r>
            <a:r>
              <a:rPr lang="en-US" altLang="ja-JP" b="0" dirty="0"/>
              <a:t>”</a:t>
            </a:r>
            <a:endParaRPr kumimoji="1" lang="ja-JP" altLang="en-US" b="0"/>
          </a:p>
        </p:txBody>
      </p:sp>
      <p:sp>
        <p:nvSpPr>
          <p:cNvPr id="6" name="テキスト プレースホルダー 5">
            <a:extLst>
              <a:ext uri="{FF2B5EF4-FFF2-40B4-BE49-F238E27FC236}">
                <a16:creationId xmlns:a16="http://schemas.microsoft.com/office/drawing/2014/main" id="{3405A6AC-15E9-1D46-8C09-979435BCECF3}"/>
              </a:ext>
            </a:extLst>
          </p:cNvPr>
          <p:cNvSpPr>
            <a:spLocks noGrp="1"/>
          </p:cNvSpPr>
          <p:nvPr>
            <p:ph type="body" sz="quarter" idx="10"/>
          </p:nvPr>
        </p:nvSpPr>
        <p:spPr/>
        <p:txBody>
          <a:bodyPr>
            <a:normAutofit/>
          </a:bodyPr>
          <a:lstStyle/>
          <a:p>
            <a:pPr marL="514350" indent="-514350">
              <a:buFont typeface="+mj-lt"/>
              <a:buAutoNum type="arabicPeriod"/>
            </a:pPr>
            <a:r>
              <a:rPr lang="en-US" altLang="ja-JP" sz="2400" dirty="0">
                <a:solidFill>
                  <a:schemeClr val="bg2">
                    <a:lumMod val="25000"/>
                  </a:schemeClr>
                </a:solidFill>
              </a:rPr>
              <a:t>Input information</a:t>
            </a:r>
          </a:p>
          <a:p>
            <a:pPr lvl="1"/>
            <a:r>
              <a:rPr lang="en-US" altLang="ja-JP" sz="2000" dirty="0">
                <a:solidFill>
                  <a:schemeClr val="bg2">
                    <a:lumMod val="50000"/>
                  </a:schemeClr>
                </a:solidFill>
              </a:rPr>
              <a:t>Operator Graph</a:t>
            </a:r>
          </a:p>
          <a:p>
            <a:pPr lvl="1"/>
            <a:r>
              <a:rPr lang="en-US" altLang="ja-JP" sz="2000" dirty="0">
                <a:solidFill>
                  <a:schemeClr val="bg2">
                    <a:lumMod val="50000"/>
                  </a:schemeClr>
                </a:solidFill>
              </a:rPr>
              <a:t>Device Topology</a:t>
            </a:r>
          </a:p>
          <a:p>
            <a:pPr marL="514350" indent="-514350">
              <a:buFont typeface="+mj-lt"/>
              <a:buAutoNum type="arabicPeriod"/>
            </a:pPr>
            <a:r>
              <a:rPr lang="en-US" altLang="ja-JP" sz="2400" dirty="0">
                <a:solidFill>
                  <a:schemeClr val="bg2">
                    <a:lumMod val="25000"/>
                  </a:schemeClr>
                </a:solidFill>
              </a:rPr>
              <a:t>Search optimal parallelization strategy</a:t>
            </a:r>
          </a:p>
          <a:p>
            <a:pPr lvl="1"/>
            <a:r>
              <a:rPr lang="en-US" altLang="ja-JP" sz="2000" dirty="0">
                <a:solidFill>
                  <a:schemeClr val="bg2">
                    <a:lumMod val="50000"/>
                  </a:schemeClr>
                </a:solidFill>
              </a:rPr>
              <a:t>the SOAP search space</a:t>
            </a:r>
          </a:p>
          <a:p>
            <a:pPr lvl="1"/>
            <a:r>
              <a:rPr lang="en-US" altLang="ja-JP" sz="2000" dirty="0">
                <a:solidFill>
                  <a:schemeClr val="bg2">
                    <a:lumMod val="50000"/>
                  </a:schemeClr>
                </a:solidFill>
              </a:rPr>
              <a:t>Generating Strategy &amp; Simulation</a:t>
            </a:r>
            <a:endParaRPr lang="en-US" altLang="ja-JP" dirty="0">
              <a:solidFill>
                <a:schemeClr val="bg2">
                  <a:lumMod val="50000"/>
                </a:schemeClr>
              </a:solidFill>
            </a:endParaRPr>
          </a:p>
          <a:p>
            <a:pPr marL="514350" indent="-514350">
              <a:buFont typeface="+mj-lt"/>
              <a:buAutoNum type="arabicPeriod"/>
            </a:pPr>
            <a:r>
              <a:rPr lang="en-US" altLang="ja-JP" sz="2400" dirty="0">
                <a:solidFill>
                  <a:schemeClr val="bg2">
                    <a:lumMod val="25000"/>
                  </a:schemeClr>
                </a:solidFill>
              </a:rPr>
              <a:t>Execute best found strategy</a:t>
            </a:r>
          </a:p>
          <a:p>
            <a:pPr marL="0" indent="0">
              <a:buNone/>
            </a:pPr>
            <a:endParaRPr lang="en-US" altLang="ja-JP" sz="2400" dirty="0">
              <a:solidFill>
                <a:schemeClr val="bg2">
                  <a:lumMod val="25000"/>
                </a:schemeClr>
              </a:solidFill>
            </a:endParaRPr>
          </a:p>
        </p:txBody>
      </p:sp>
      <p:sp>
        <p:nvSpPr>
          <p:cNvPr id="4" name="スライド番号プレースホルダー 3">
            <a:extLst>
              <a:ext uri="{FF2B5EF4-FFF2-40B4-BE49-F238E27FC236}">
                <a16:creationId xmlns:a16="http://schemas.microsoft.com/office/drawing/2014/main" id="{620155CC-C976-4F4A-B5C3-5D973FC50123}"/>
              </a:ext>
            </a:extLst>
          </p:cNvPr>
          <p:cNvSpPr>
            <a:spLocks noGrp="1"/>
          </p:cNvSpPr>
          <p:nvPr>
            <p:ph type="sldNum" sz="quarter" idx="12"/>
          </p:nvPr>
        </p:nvSpPr>
        <p:spPr/>
        <p:txBody>
          <a:bodyPr/>
          <a:lstStyle/>
          <a:p>
            <a:fld id="{B817670A-684B-CF4C-99EB-673346015194}" type="slidenum">
              <a:rPr lang="ja-JP" altLang="en-US" smtClean="0"/>
              <a:pPr/>
              <a:t>10</a:t>
            </a:fld>
            <a:endParaRPr lang="ja-JP" altLang="en-US"/>
          </a:p>
        </p:txBody>
      </p:sp>
      <p:pic>
        <p:nvPicPr>
          <p:cNvPr id="9" name="コンテンツ プレースホルダー 5" descr="スクリーンショット が含まれている画像&#10;&#10;自動的に生成された説明">
            <a:extLst>
              <a:ext uri="{FF2B5EF4-FFF2-40B4-BE49-F238E27FC236}">
                <a16:creationId xmlns:a16="http://schemas.microsoft.com/office/drawing/2014/main" id="{BB4F6413-B253-954E-8A75-682FBF9CF027}"/>
              </a:ext>
            </a:extLst>
          </p:cNvPr>
          <p:cNvPicPr>
            <a:picLocks noChangeAspect="1"/>
          </p:cNvPicPr>
          <p:nvPr/>
        </p:nvPicPr>
        <p:blipFill>
          <a:blip r:embed="rId3"/>
          <a:stretch>
            <a:fillRect/>
          </a:stretch>
        </p:blipFill>
        <p:spPr>
          <a:xfrm>
            <a:off x="6937569" y="1139640"/>
            <a:ext cx="5118964" cy="4711026"/>
          </a:xfrm>
          <a:prstGeom prst="rect">
            <a:avLst/>
          </a:prstGeom>
        </p:spPr>
      </p:pic>
      <p:sp>
        <p:nvSpPr>
          <p:cNvPr id="2" name="正方形/長方形 1">
            <a:extLst>
              <a:ext uri="{FF2B5EF4-FFF2-40B4-BE49-F238E27FC236}">
                <a16:creationId xmlns:a16="http://schemas.microsoft.com/office/drawing/2014/main" id="{E69C3EFA-8AB7-E440-859E-0950A67708A0}"/>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989606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F516B9F-C1B9-9B4D-85DD-1EFDFEB9751F}"/>
              </a:ext>
            </a:extLst>
          </p:cNvPr>
          <p:cNvSpPr>
            <a:spLocks noGrp="1"/>
          </p:cNvSpPr>
          <p:nvPr>
            <p:ph type="title"/>
          </p:nvPr>
        </p:nvSpPr>
        <p:spPr/>
        <p:txBody>
          <a:bodyPr>
            <a:normAutofit/>
          </a:bodyPr>
          <a:lstStyle/>
          <a:p>
            <a:r>
              <a:rPr kumimoji="1" lang="en-US" altLang="ja-JP" b="0" dirty="0"/>
              <a:t>Overview “</a:t>
            </a:r>
            <a:r>
              <a:rPr kumimoji="1" lang="en-US" altLang="ja-JP" b="0" dirty="0" err="1"/>
              <a:t>FlexFlow</a:t>
            </a:r>
            <a:r>
              <a:rPr lang="en-US" altLang="ja-JP" b="0" dirty="0"/>
              <a:t>”</a:t>
            </a:r>
            <a:endParaRPr kumimoji="1" lang="ja-JP" altLang="en-US" b="0"/>
          </a:p>
        </p:txBody>
      </p:sp>
      <p:sp>
        <p:nvSpPr>
          <p:cNvPr id="6" name="テキスト プレースホルダー 5">
            <a:extLst>
              <a:ext uri="{FF2B5EF4-FFF2-40B4-BE49-F238E27FC236}">
                <a16:creationId xmlns:a16="http://schemas.microsoft.com/office/drawing/2014/main" id="{3405A6AC-15E9-1D46-8C09-979435BCECF3}"/>
              </a:ext>
            </a:extLst>
          </p:cNvPr>
          <p:cNvSpPr>
            <a:spLocks noGrp="1"/>
          </p:cNvSpPr>
          <p:nvPr>
            <p:ph type="body" sz="quarter" idx="10"/>
          </p:nvPr>
        </p:nvSpPr>
        <p:spPr/>
        <p:txBody>
          <a:bodyPr>
            <a:normAutofit/>
          </a:bodyPr>
          <a:lstStyle/>
          <a:p>
            <a:pPr marL="514350" indent="-514350">
              <a:buFont typeface="+mj-lt"/>
              <a:buAutoNum type="arabicPeriod"/>
            </a:pPr>
            <a:r>
              <a:rPr lang="en-US" altLang="ja-JP" sz="2400" dirty="0">
                <a:solidFill>
                  <a:srgbClr val="DFAB09"/>
                </a:solidFill>
              </a:rPr>
              <a:t>Input information</a:t>
            </a:r>
          </a:p>
          <a:p>
            <a:pPr lvl="1"/>
            <a:r>
              <a:rPr lang="en-US" altLang="ja-JP" sz="2000" dirty="0">
                <a:solidFill>
                  <a:schemeClr val="bg2">
                    <a:lumMod val="50000"/>
                  </a:schemeClr>
                </a:solidFill>
              </a:rPr>
              <a:t>Operator Graph</a:t>
            </a:r>
          </a:p>
          <a:p>
            <a:pPr lvl="1"/>
            <a:r>
              <a:rPr lang="en-US" altLang="ja-JP" sz="2000" dirty="0">
                <a:solidFill>
                  <a:schemeClr val="bg2">
                    <a:lumMod val="50000"/>
                  </a:schemeClr>
                </a:solidFill>
              </a:rPr>
              <a:t>Device Topology</a:t>
            </a:r>
          </a:p>
          <a:p>
            <a:pPr marL="514350" indent="-514350">
              <a:buFont typeface="+mj-lt"/>
              <a:buAutoNum type="arabicPeriod"/>
            </a:pPr>
            <a:r>
              <a:rPr lang="en-US" altLang="ja-JP" sz="2400" dirty="0">
                <a:solidFill>
                  <a:schemeClr val="bg2">
                    <a:lumMod val="75000"/>
                  </a:schemeClr>
                </a:solidFill>
              </a:rPr>
              <a:t>Search optimal parallelization strategy</a:t>
            </a:r>
          </a:p>
          <a:p>
            <a:pPr lvl="1"/>
            <a:r>
              <a:rPr lang="en-US" altLang="ja-JP" sz="2000" dirty="0">
                <a:solidFill>
                  <a:schemeClr val="bg2">
                    <a:lumMod val="75000"/>
                  </a:schemeClr>
                </a:solidFill>
              </a:rPr>
              <a:t>the SOAP search space</a:t>
            </a:r>
          </a:p>
          <a:p>
            <a:pPr lvl="1"/>
            <a:r>
              <a:rPr lang="en-US" altLang="ja-JP" sz="2000" dirty="0">
                <a:solidFill>
                  <a:schemeClr val="bg2">
                    <a:lumMod val="75000"/>
                  </a:schemeClr>
                </a:solidFill>
              </a:rPr>
              <a:t>Generating Strategy &amp; Simulation</a:t>
            </a:r>
            <a:endParaRPr lang="en-US" altLang="ja-JP" dirty="0">
              <a:solidFill>
                <a:schemeClr val="bg2">
                  <a:lumMod val="75000"/>
                </a:schemeClr>
              </a:solidFill>
            </a:endParaRPr>
          </a:p>
          <a:p>
            <a:pPr marL="514350" indent="-514350">
              <a:buFont typeface="+mj-lt"/>
              <a:buAutoNum type="arabicPeriod"/>
            </a:pPr>
            <a:r>
              <a:rPr lang="en-US" altLang="ja-JP" sz="2400" dirty="0">
                <a:solidFill>
                  <a:schemeClr val="bg2">
                    <a:lumMod val="75000"/>
                  </a:schemeClr>
                </a:solidFill>
              </a:rPr>
              <a:t>Execute best found strategy</a:t>
            </a:r>
          </a:p>
          <a:p>
            <a:pPr marL="0" indent="0">
              <a:buNone/>
            </a:pPr>
            <a:endParaRPr lang="en-US" altLang="ja-JP" sz="2400" dirty="0"/>
          </a:p>
        </p:txBody>
      </p:sp>
      <p:sp>
        <p:nvSpPr>
          <p:cNvPr id="4" name="スライド番号プレースホルダー 3">
            <a:extLst>
              <a:ext uri="{FF2B5EF4-FFF2-40B4-BE49-F238E27FC236}">
                <a16:creationId xmlns:a16="http://schemas.microsoft.com/office/drawing/2014/main" id="{620155CC-C976-4F4A-B5C3-5D973FC50123}"/>
              </a:ext>
            </a:extLst>
          </p:cNvPr>
          <p:cNvSpPr>
            <a:spLocks noGrp="1"/>
          </p:cNvSpPr>
          <p:nvPr>
            <p:ph type="sldNum" sz="quarter" idx="12"/>
          </p:nvPr>
        </p:nvSpPr>
        <p:spPr/>
        <p:txBody>
          <a:bodyPr/>
          <a:lstStyle/>
          <a:p>
            <a:fld id="{B817670A-684B-CF4C-99EB-673346015194}" type="slidenum">
              <a:rPr lang="ja-JP" altLang="en-US" smtClean="0"/>
              <a:pPr/>
              <a:t>11</a:t>
            </a:fld>
            <a:endParaRPr lang="ja-JP" altLang="en-US"/>
          </a:p>
        </p:txBody>
      </p:sp>
      <p:pic>
        <p:nvPicPr>
          <p:cNvPr id="9" name="コンテンツ プレースホルダー 5" descr="スクリーンショット が含まれている画像&#10;&#10;自動的に生成された説明">
            <a:extLst>
              <a:ext uri="{FF2B5EF4-FFF2-40B4-BE49-F238E27FC236}">
                <a16:creationId xmlns:a16="http://schemas.microsoft.com/office/drawing/2014/main" id="{BB4F6413-B253-954E-8A75-682FBF9CF027}"/>
              </a:ext>
            </a:extLst>
          </p:cNvPr>
          <p:cNvPicPr>
            <a:picLocks noChangeAspect="1"/>
          </p:cNvPicPr>
          <p:nvPr/>
        </p:nvPicPr>
        <p:blipFill>
          <a:blip r:embed="rId3"/>
          <a:stretch>
            <a:fillRect/>
          </a:stretch>
        </p:blipFill>
        <p:spPr>
          <a:xfrm>
            <a:off x="6937569" y="1139640"/>
            <a:ext cx="5118964" cy="4711026"/>
          </a:xfrm>
          <a:prstGeom prst="rect">
            <a:avLst/>
          </a:prstGeom>
        </p:spPr>
      </p:pic>
      <p:sp>
        <p:nvSpPr>
          <p:cNvPr id="2" name="正方形/長方形 1">
            <a:extLst>
              <a:ext uri="{FF2B5EF4-FFF2-40B4-BE49-F238E27FC236}">
                <a16:creationId xmlns:a16="http://schemas.microsoft.com/office/drawing/2014/main" id="{E69C3EFA-8AB7-E440-859E-0950A67708A0}"/>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
        <p:nvSpPr>
          <p:cNvPr id="3" name="角丸四角形 2">
            <a:extLst>
              <a:ext uri="{FF2B5EF4-FFF2-40B4-BE49-F238E27FC236}">
                <a16:creationId xmlns:a16="http://schemas.microsoft.com/office/drawing/2014/main" id="{682DA4BE-6B32-3841-BAA4-6465F15389BF}"/>
              </a:ext>
            </a:extLst>
          </p:cNvPr>
          <p:cNvSpPr/>
          <p:nvPr/>
        </p:nvSpPr>
        <p:spPr>
          <a:xfrm>
            <a:off x="6858000" y="902883"/>
            <a:ext cx="5198533" cy="2427744"/>
          </a:xfrm>
          <a:prstGeom prst="roundRect">
            <a:avLst/>
          </a:prstGeom>
          <a:noFill/>
          <a:ln w="28575">
            <a:solidFill>
              <a:srgbClr val="DFAB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16617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B535D7-7B53-B54A-9E05-2E58E147D85D}"/>
              </a:ext>
            </a:extLst>
          </p:cNvPr>
          <p:cNvSpPr>
            <a:spLocks noGrp="1"/>
          </p:cNvSpPr>
          <p:nvPr>
            <p:ph type="title"/>
          </p:nvPr>
        </p:nvSpPr>
        <p:spPr/>
        <p:txBody>
          <a:bodyPr/>
          <a:lstStyle/>
          <a:p>
            <a:r>
              <a:rPr lang="en" altLang="ja-JP" b="0" dirty="0"/>
              <a:t>Operator Graph &amp; Device Topology</a:t>
            </a:r>
          </a:p>
        </p:txBody>
      </p:sp>
      <p:sp>
        <p:nvSpPr>
          <p:cNvPr id="3" name="テキスト プレースホルダー 2">
            <a:extLst>
              <a:ext uri="{FF2B5EF4-FFF2-40B4-BE49-F238E27FC236}">
                <a16:creationId xmlns:a16="http://schemas.microsoft.com/office/drawing/2014/main" id="{65D0F1C2-444F-234C-B86F-EA254C630CF9}"/>
              </a:ext>
            </a:extLst>
          </p:cNvPr>
          <p:cNvSpPr>
            <a:spLocks noGrp="1"/>
          </p:cNvSpPr>
          <p:nvPr>
            <p:ph type="body" sz="quarter" idx="10"/>
          </p:nvPr>
        </p:nvSpPr>
        <p:spPr>
          <a:xfrm>
            <a:off x="1451699" y="3547203"/>
            <a:ext cx="4212772" cy="2787578"/>
          </a:xfrm>
        </p:spPr>
        <p:txBody>
          <a:bodyPr>
            <a:normAutofit/>
          </a:bodyPr>
          <a:lstStyle/>
          <a:p>
            <a:r>
              <a:rPr lang="en" altLang="ja-JP" sz="2000" dirty="0">
                <a:solidFill>
                  <a:schemeClr val="bg2">
                    <a:lumMod val="25000"/>
                  </a:schemeClr>
                </a:solidFill>
              </a:rPr>
              <a:t>Node = operator in DNN</a:t>
            </a:r>
          </a:p>
          <a:p>
            <a:pPr lvl="1"/>
            <a:r>
              <a:rPr lang="en" altLang="ja-JP" sz="2000" dirty="0">
                <a:solidFill>
                  <a:schemeClr val="bg2">
                    <a:lumMod val="50000"/>
                  </a:schemeClr>
                </a:solidFill>
              </a:rPr>
              <a:t>Convolution</a:t>
            </a:r>
          </a:p>
          <a:p>
            <a:pPr lvl="1"/>
            <a:r>
              <a:rPr lang="en" altLang="ja-JP" sz="2000" dirty="0">
                <a:solidFill>
                  <a:schemeClr val="bg2">
                    <a:lumMod val="50000"/>
                  </a:schemeClr>
                </a:solidFill>
              </a:rPr>
              <a:t>Matrix multiplication etc</a:t>
            </a:r>
            <a:r>
              <a:rPr lang="en" altLang="ja-JP" sz="2000" dirty="0">
                <a:solidFill>
                  <a:schemeClr val="bg2">
                    <a:lumMod val="25000"/>
                  </a:schemeClr>
                </a:solidFill>
              </a:rPr>
              <a:t>.</a:t>
            </a:r>
          </a:p>
          <a:p>
            <a:r>
              <a:rPr lang="en" altLang="ja-JP" sz="2000" dirty="0">
                <a:solidFill>
                  <a:schemeClr val="bg2">
                    <a:lumMod val="25000"/>
                  </a:schemeClr>
                </a:solidFill>
              </a:rPr>
              <a:t>Edge = tensor </a:t>
            </a:r>
          </a:p>
          <a:p>
            <a:pPr lvl="1"/>
            <a:r>
              <a:rPr lang="en" altLang="ja-JP" sz="2000" dirty="0">
                <a:solidFill>
                  <a:schemeClr val="bg2">
                    <a:lumMod val="50000"/>
                  </a:schemeClr>
                </a:solidFill>
              </a:rPr>
              <a:t>Output of operator</a:t>
            </a:r>
          </a:p>
          <a:p>
            <a:pPr lvl="1"/>
            <a:r>
              <a:rPr lang="en" altLang="ja-JP" sz="2000" dirty="0">
                <a:solidFill>
                  <a:schemeClr val="bg2">
                    <a:lumMod val="50000"/>
                  </a:schemeClr>
                </a:solidFill>
              </a:rPr>
              <a:t>Input of operator</a:t>
            </a:r>
          </a:p>
          <a:p>
            <a:pPr marL="457200" lvl="1" indent="0">
              <a:buNone/>
            </a:pPr>
            <a:endParaRPr lang="en" altLang="ja-JP" sz="2000" dirty="0">
              <a:solidFill>
                <a:schemeClr val="bg2">
                  <a:lumMod val="25000"/>
                </a:schemeClr>
              </a:solidFill>
            </a:endParaRPr>
          </a:p>
        </p:txBody>
      </p:sp>
      <p:sp>
        <p:nvSpPr>
          <p:cNvPr id="4" name="スライド番号プレースホルダー 3">
            <a:extLst>
              <a:ext uri="{FF2B5EF4-FFF2-40B4-BE49-F238E27FC236}">
                <a16:creationId xmlns:a16="http://schemas.microsoft.com/office/drawing/2014/main" id="{188A61AD-B8BD-7948-9142-988CFBDD37D9}"/>
              </a:ext>
            </a:extLst>
          </p:cNvPr>
          <p:cNvSpPr>
            <a:spLocks noGrp="1"/>
          </p:cNvSpPr>
          <p:nvPr>
            <p:ph type="sldNum" sz="quarter" idx="12"/>
          </p:nvPr>
        </p:nvSpPr>
        <p:spPr/>
        <p:txBody>
          <a:bodyPr/>
          <a:lstStyle/>
          <a:p>
            <a:fld id="{B817670A-684B-CF4C-99EB-673346015194}" type="slidenum">
              <a:rPr lang="ja-JP" altLang="en-US" smtClean="0"/>
              <a:pPr/>
              <a:t>12</a:t>
            </a:fld>
            <a:endParaRPr lang="ja-JP" altLang="en-US"/>
          </a:p>
        </p:txBody>
      </p:sp>
      <p:pic>
        <p:nvPicPr>
          <p:cNvPr id="6" name="コンテンツ プレースホルダー 5" descr="スクリーンショット が含まれている画像&#10;&#10;自動的に生成された説明">
            <a:extLst>
              <a:ext uri="{FF2B5EF4-FFF2-40B4-BE49-F238E27FC236}">
                <a16:creationId xmlns:a16="http://schemas.microsoft.com/office/drawing/2014/main" id="{CC7B7374-1DDF-B944-BCE7-ADAE99AC93D6}"/>
              </a:ext>
            </a:extLst>
          </p:cNvPr>
          <p:cNvPicPr>
            <a:picLocks noChangeAspect="1"/>
          </p:cNvPicPr>
          <p:nvPr/>
        </p:nvPicPr>
        <p:blipFill rotWithShape="1">
          <a:blip r:embed="rId3"/>
          <a:srcRect t="-1" r="50095" b="62541"/>
          <a:stretch/>
        </p:blipFill>
        <p:spPr>
          <a:xfrm>
            <a:off x="1849349" y="1301409"/>
            <a:ext cx="3185034" cy="2200280"/>
          </a:xfrm>
          <a:prstGeom prst="rect">
            <a:avLst/>
          </a:prstGeom>
        </p:spPr>
      </p:pic>
      <p:pic>
        <p:nvPicPr>
          <p:cNvPr id="7" name="コンテンツ プレースホルダー 5" descr="スクリーンショット が含まれている画像&#10;&#10;自動的に生成された説明">
            <a:extLst>
              <a:ext uri="{FF2B5EF4-FFF2-40B4-BE49-F238E27FC236}">
                <a16:creationId xmlns:a16="http://schemas.microsoft.com/office/drawing/2014/main" id="{F17A012B-72F0-7944-98D1-7A81C97C768A}"/>
              </a:ext>
            </a:extLst>
          </p:cNvPr>
          <p:cNvPicPr>
            <a:picLocks noChangeAspect="1"/>
          </p:cNvPicPr>
          <p:nvPr/>
        </p:nvPicPr>
        <p:blipFill rotWithShape="1">
          <a:blip r:embed="rId3"/>
          <a:srcRect l="49159" t="685" r="497" b="62330"/>
          <a:stretch/>
        </p:blipFill>
        <p:spPr>
          <a:xfrm>
            <a:off x="7316426" y="1398314"/>
            <a:ext cx="3102295" cy="2097496"/>
          </a:xfrm>
          <a:prstGeom prst="rect">
            <a:avLst/>
          </a:prstGeom>
        </p:spPr>
      </p:pic>
      <p:sp>
        <p:nvSpPr>
          <p:cNvPr id="8" name="テキスト プレースホルダー 2">
            <a:extLst>
              <a:ext uri="{FF2B5EF4-FFF2-40B4-BE49-F238E27FC236}">
                <a16:creationId xmlns:a16="http://schemas.microsoft.com/office/drawing/2014/main" id="{8D6556C3-8EC0-254B-8B54-CB8E70EC0AE3}"/>
              </a:ext>
            </a:extLst>
          </p:cNvPr>
          <p:cNvSpPr txBox="1">
            <a:spLocks/>
          </p:cNvSpPr>
          <p:nvPr/>
        </p:nvSpPr>
        <p:spPr>
          <a:xfrm>
            <a:off x="6528167" y="3429000"/>
            <a:ext cx="4789715" cy="2783876"/>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kumimoji="1" sz="2800" kern="1200">
                <a:solidFill>
                  <a:schemeClr val="tx2">
                    <a:lumMod val="5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kumimoji="1" sz="2400" kern="1200">
                <a:solidFill>
                  <a:srgbClr val="444040"/>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kumimoji="1" sz="2000" kern="1200">
                <a:solidFill>
                  <a:srgbClr val="444040"/>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kumimoji="1" sz="1800" kern="1200">
                <a:solidFill>
                  <a:srgbClr val="444040"/>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kumimoji="1" sz="1800" kern="1200">
                <a:solidFill>
                  <a:srgbClr val="44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 altLang="ja-JP" sz="2000" dirty="0">
                <a:latin typeface="Helvetica Neue" panose="02000503000000020004" pitchFamily="2" charset="0"/>
              </a:rPr>
              <a:t>Node = device</a:t>
            </a:r>
          </a:p>
          <a:p>
            <a:pPr lvl="1"/>
            <a:r>
              <a:rPr lang="en" altLang="ja-JP" sz="2000" dirty="0">
                <a:solidFill>
                  <a:schemeClr val="bg2">
                    <a:lumMod val="50000"/>
                  </a:schemeClr>
                </a:solidFill>
                <a:latin typeface="Helvetica Neue" panose="02000503000000020004" pitchFamily="2" charset="0"/>
              </a:rPr>
              <a:t>GPU</a:t>
            </a:r>
          </a:p>
          <a:p>
            <a:pPr lvl="1"/>
            <a:r>
              <a:rPr lang="en" altLang="ja-JP" sz="2000" dirty="0">
                <a:solidFill>
                  <a:schemeClr val="bg2">
                    <a:lumMod val="50000"/>
                  </a:schemeClr>
                </a:solidFill>
                <a:latin typeface="Helvetica Neue" panose="02000503000000020004" pitchFamily="2" charset="0"/>
              </a:rPr>
              <a:t>CPU etc.</a:t>
            </a:r>
          </a:p>
          <a:p>
            <a:r>
              <a:rPr lang="en" altLang="ja-JP" sz="2000" dirty="0">
                <a:latin typeface="Helvetica Neue" panose="02000503000000020004" pitchFamily="2" charset="0"/>
              </a:rPr>
              <a:t>Edge = hardware connection</a:t>
            </a:r>
          </a:p>
          <a:p>
            <a:pPr lvl="1"/>
            <a:r>
              <a:rPr lang="en" altLang="ja-JP" sz="2000" dirty="0" err="1">
                <a:solidFill>
                  <a:schemeClr val="bg2">
                    <a:lumMod val="50000"/>
                  </a:schemeClr>
                </a:solidFill>
                <a:latin typeface="Helvetica Neue" panose="02000503000000020004" pitchFamily="2" charset="0"/>
              </a:rPr>
              <a:t>NVLink</a:t>
            </a:r>
            <a:endParaRPr lang="en" altLang="ja-JP" sz="2000" dirty="0">
              <a:solidFill>
                <a:schemeClr val="bg2">
                  <a:lumMod val="50000"/>
                </a:schemeClr>
              </a:solidFill>
              <a:latin typeface="Helvetica Neue" panose="02000503000000020004" pitchFamily="2" charset="0"/>
            </a:endParaRPr>
          </a:p>
          <a:p>
            <a:pPr lvl="1"/>
            <a:r>
              <a:rPr lang="en" altLang="ja-JP" sz="2000" dirty="0">
                <a:solidFill>
                  <a:schemeClr val="bg2">
                    <a:lumMod val="50000"/>
                  </a:schemeClr>
                </a:solidFill>
                <a:latin typeface="Helvetica Neue" panose="02000503000000020004" pitchFamily="2" charset="0"/>
              </a:rPr>
              <a:t>Network-link etc.</a:t>
            </a:r>
            <a:endParaRPr lang="en" altLang="ja-JP" sz="2000" dirty="0">
              <a:latin typeface="Helvetica Neue" panose="02000503000000020004" pitchFamily="2" charset="0"/>
            </a:endParaRPr>
          </a:p>
          <a:p>
            <a:pPr marL="457200" lvl="1" indent="0">
              <a:buFont typeface="Arial" panose="020B0604020202020204" pitchFamily="34" charset="0"/>
              <a:buNone/>
            </a:pPr>
            <a:endParaRPr lang="en" altLang="ja-JP" sz="2000" dirty="0">
              <a:latin typeface="Helvetica Neue" panose="02000503000000020004" pitchFamily="2" charset="0"/>
            </a:endParaRPr>
          </a:p>
          <a:p>
            <a:endParaRPr lang="ja-JP" altLang="en-US" sz="2000">
              <a:latin typeface="Helvetica Neue" panose="02000503000000020004" pitchFamily="2" charset="0"/>
            </a:endParaRPr>
          </a:p>
        </p:txBody>
      </p:sp>
      <p:sp>
        <p:nvSpPr>
          <p:cNvPr id="5" name="角丸四角形 4">
            <a:extLst>
              <a:ext uri="{FF2B5EF4-FFF2-40B4-BE49-F238E27FC236}">
                <a16:creationId xmlns:a16="http://schemas.microsoft.com/office/drawing/2014/main" id="{8B0C6BF7-9733-B246-859C-A7B3F71084CA}"/>
              </a:ext>
            </a:extLst>
          </p:cNvPr>
          <p:cNvSpPr/>
          <p:nvPr/>
        </p:nvSpPr>
        <p:spPr>
          <a:xfrm>
            <a:off x="985653" y="1208466"/>
            <a:ext cx="4912426" cy="5126314"/>
          </a:xfrm>
          <a:prstGeom prst="roundRect">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a:extLst>
              <a:ext uri="{FF2B5EF4-FFF2-40B4-BE49-F238E27FC236}">
                <a16:creationId xmlns:a16="http://schemas.microsoft.com/office/drawing/2014/main" id="{D9A5F3DF-1575-384B-8CB3-1FFDA0C30E0D}"/>
              </a:ext>
            </a:extLst>
          </p:cNvPr>
          <p:cNvSpPr/>
          <p:nvPr/>
        </p:nvSpPr>
        <p:spPr>
          <a:xfrm>
            <a:off x="6293922" y="1255896"/>
            <a:ext cx="5147304" cy="5010058"/>
          </a:xfrm>
          <a:prstGeom prst="roundRect">
            <a:avLst/>
          </a:prstGeom>
          <a:noFill/>
          <a:ln>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3B7FF81-8A98-2B40-BD51-644AAA7B9451}"/>
              </a:ext>
            </a:extLst>
          </p:cNvPr>
          <p:cNvSpPr txBox="1"/>
          <p:nvPr/>
        </p:nvSpPr>
        <p:spPr>
          <a:xfrm>
            <a:off x="8525933" y="5341830"/>
            <a:ext cx="1128835" cy="400110"/>
          </a:xfrm>
          <a:prstGeom prst="rect">
            <a:avLst/>
          </a:prstGeom>
          <a:noFill/>
        </p:spPr>
        <p:txBody>
          <a:bodyPr wrap="none" rtlCol="0">
            <a:spAutoFit/>
          </a:bodyPr>
          <a:lstStyle/>
          <a:p>
            <a:pPr marL="285750" indent="-285750">
              <a:buFont typeface="Arial" panose="020B0604020202020204" pitchFamily="34" charset="0"/>
              <a:buChar char="•"/>
            </a:pPr>
            <a:r>
              <a:rPr lang="en" altLang="ja-JP" sz="2000" dirty="0">
                <a:solidFill>
                  <a:schemeClr val="bg2">
                    <a:lumMod val="50000"/>
                  </a:schemeClr>
                </a:solidFill>
                <a:latin typeface="Helvetica Neue" panose="02000503000000020004" pitchFamily="2" charset="0"/>
              </a:rPr>
              <a:t>PCI-e</a:t>
            </a:r>
            <a:endParaRPr kumimoji="1" lang="ja-JP" altLang="en-US" sz="2000"/>
          </a:p>
        </p:txBody>
      </p:sp>
      <p:sp>
        <p:nvSpPr>
          <p:cNvPr id="14" name="正方形/長方形 13">
            <a:extLst>
              <a:ext uri="{FF2B5EF4-FFF2-40B4-BE49-F238E27FC236}">
                <a16:creationId xmlns:a16="http://schemas.microsoft.com/office/drawing/2014/main" id="{BF6143DD-876B-0C43-97E1-1E3485C7E828}"/>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472225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F516B9F-C1B9-9B4D-85DD-1EFDFEB9751F}"/>
              </a:ext>
            </a:extLst>
          </p:cNvPr>
          <p:cNvSpPr>
            <a:spLocks noGrp="1"/>
          </p:cNvSpPr>
          <p:nvPr>
            <p:ph type="title"/>
          </p:nvPr>
        </p:nvSpPr>
        <p:spPr/>
        <p:txBody>
          <a:bodyPr>
            <a:normAutofit/>
          </a:bodyPr>
          <a:lstStyle/>
          <a:p>
            <a:r>
              <a:rPr kumimoji="1" lang="en-US" altLang="ja-JP" b="0" dirty="0"/>
              <a:t>Overview “</a:t>
            </a:r>
            <a:r>
              <a:rPr kumimoji="1" lang="en-US" altLang="ja-JP" b="0" dirty="0" err="1"/>
              <a:t>FlexFlow</a:t>
            </a:r>
            <a:r>
              <a:rPr lang="en-US" altLang="ja-JP" b="0" dirty="0"/>
              <a:t>”</a:t>
            </a:r>
            <a:endParaRPr kumimoji="1" lang="ja-JP" altLang="en-US" b="0"/>
          </a:p>
        </p:txBody>
      </p:sp>
      <p:sp>
        <p:nvSpPr>
          <p:cNvPr id="6" name="テキスト プレースホルダー 5">
            <a:extLst>
              <a:ext uri="{FF2B5EF4-FFF2-40B4-BE49-F238E27FC236}">
                <a16:creationId xmlns:a16="http://schemas.microsoft.com/office/drawing/2014/main" id="{3405A6AC-15E9-1D46-8C09-979435BCECF3}"/>
              </a:ext>
            </a:extLst>
          </p:cNvPr>
          <p:cNvSpPr>
            <a:spLocks noGrp="1"/>
          </p:cNvSpPr>
          <p:nvPr>
            <p:ph type="body" sz="quarter" idx="10"/>
          </p:nvPr>
        </p:nvSpPr>
        <p:spPr/>
        <p:txBody>
          <a:bodyPr>
            <a:normAutofit/>
          </a:bodyPr>
          <a:lstStyle/>
          <a:p>
            <a:pPr marL="514350" indent="-514350">
              <a:buFont typeface="+mj-lt"/>
              <a:buAutoNum type="arabicPeriod"/>
            </a:pPr>
            <a:r>
              <a:rPr lang="en-US" altLang="ja-JP" sz="2400" dirty="0">
                <a:solidFill>
                  <a:schemeClr val="bg2">
                    <a:lumMod val="75000"/>
                  </a:schemeClr>
                </a:solidFill>
              </a:rPr>
              <a:t>Input information</a:t>
            </a:r>
          </a:p>
          <a:p>
            <a:pPr lvl="1"/>
            <a:r>
              <a:rPr lang="en-US" altLang="ja-JP" sz="2000" dirty="0">
                <a:solidFill>
                  <a:schemeClr val="bg2">
                    <a:lumMod val="75000"/>
                  </a:schemeClr>
                </a:solidFill>
              </a:rPr>
              <a:t>Operator Graph</a:t>
            </a:r>
          </a:p>
          <a:p>
            <a:pPr lvl="1"/>
            <a:r>
              <a:rPr lang="en-US" altLang="ja-JP" sz="2000" dirty="0">
                <a:solidFill>
                  <a:schemeClr val="bg2">
                    <a:lumMod val="75000"/>
                  </a:schemeClr>
                </a:solidFill>
              </a:rPr>
              <a:t>Device Topology</a:t>
            </a:r>
          </a:p>
          <a:p>
            <a:pPr marL="514350" indent="-514350">
              <a:buFont typeface="+mj-lt"/>
              <a:buAutoNum type="arabicPeriod"/>
            </a:pPr>
            <a:r>
              <a:rPr lang="en-US" altLang="ja-JP" sz="2400" dirty="0">
                <a:solidFill>
                  <a:schemeClr val="bg2">
                    <a:lumMod val="25000"/>
                  </a:schemeClr>
                </a:solidFill>
              </a:rPr>
              <a:t>Search optimal parallelization strategy</a:t>
            </a:r>
          </a:p>
          <a:p>
            <a:pPr lvl="1"/>
            <a:r>
              <a:rPr lang="en-US" altLang="ja-JP" sz="2000" dirty="0">
                <a:solidFill>
                  <a:srgbClr val="DFAB09"/>
                </a:solidFill>
              </a:rPr>
              <a:t>The SOAP search space</a:t>
            </a:r>
          </a:p>
          <a:p>
            <a:pPr lvl="1"/>
            <a:r>
              <a:rPr lang="en-US" altLang="ja-JP" sz="2000" dirty="0">
                <a:solidFill>
                  <a:schemeClr val="bg2">
                    <a:lumMod val="75000"/>
                  </a:schemeClr>
                </a:solidFill>
              </a:rPr>
              <a:t>Generating Strategy &amp; Simulation</a:t>
            </a:r>
            <a:endParaRPr lang="en-US" altLang="ja-JP" dirty="0">
              <a:solidFill>
                <a:schemeClr val="bg2">
                  <a:lumMod val="75000"/>
                </a:schemeClr>
              </a:solidFill>
            </a:endParaRPr>
          </a:p>
          <a:p>
            <a:pPr marL="514350" indent="-514350">
              <a:buFont typeface="+mj-lt"/>
              <a:buAutoNum type="arabicPeriod"/>
            </a:pPr>
            <a:r>
              <a:rPr lang="en-US" altLang="ja-JP" sz="2400" dirty="0">
                <a:solidFill>
                  <a:schemeClr val="bg2">
                    <a:lumMod val="75000"/>
                  </a:schemeClr>
                </a:solidFill>
              </a:rPr>
              <a:t>Execute best found strategy</a:t>
            </a:r>
          </a:p>
          <a:p>
            <a:pPr marL="0" indent="0">
              <a:buNone/>
            </a:pPr>
            <a:endParaRPr lang="en-US" altLang="ja-JP" sz="2400" dirty="0"/>
          </a:p>
        </p:txBody>
      </p:sp>
      <p:sp>
        <p:nvSpPr>
          <p:cNvPr id="4" name="スライド番号プレースホルダー 3">
            <a:extLst>
              <a:ext uri="{FF2B5EF4-FFF2-40B4-BE49-F238E27FC236}">
                <a16:creationId xmlns:a16="http://schemas.microsoft.com/office/drawing/2014/main" id="{620155CC-C976-4F4A-B5C3-5D973FC50123}"/>
              </a:ext>
            </a:extLst>
          </p:cNvPr>
          <p:cNvSpPr>
            <a:spLocks noGrp="1"/>
          </p:cNvSpPr>
          <p:nvPr>
            <p:ph type="sldNum" sz="quarter" idx="12"/>
          </p:nvPr>
        </p:nvSpPr>
        <p:spPr/>
        <p:txBody>
          <a:bodyPr/>
          <a:lstStyle/>
          <a:p>
            <a:fld id="{B817670A-684B-CF4C-99EB-673346015194}" type="slidenum">
              <a:rPr lang="ja-JP" altLang="en-US" smtClean="0"/>
              <a:pPr/>
              <a:t>13</a:t>
            </a:fld>
            <a:endParaRPr lang="ja-JP" altLang="en-US"/>
          </a:p>
        </p:txBody>
      </p:sp>
      <p:pic>
        <p:nvPicPr>
          <p:cNvPr id="9" name="コンテンツ プレースホルダー 5" descr="スクリーンショット が含まれている画像&#10;&#10;自動的に生成された説明">
            <a:extLst>
              <a:ext uri="{FF2B5EF4-FFF2-40B4-BE49-F238E27FC236}">
                <a16:creationId xmlns:a16="http://schemas.microsoft.com/office/drawing/2014/main" id="{BB4F6413-B253-954E-8A75-682FBF9CF027}"/>
              </a:ext>
            </a:extLst>
          </p:cNvPr>
          <p:cNvPicPr>
            <a:picLocks noChangeAspect="1"/>
          </p:cNvPicPr>
          <p:nvPr/>
        </p:nvPicPr>
        <p:blipFill>
          <a:blip r:embed="rId3"/>
          <a:stretch>
            <a:fillRect/>
          </a:stretch>
        </p:blipFill>
        <p:spPr>
          <a:xfrm>
            <a:off x="6937569" y="1139640"/>
            <a:ext cx="5118964" cy="4711026"/>
          </a:xfrm>
          <a:prstGeom prst="rect">
            <a:avLst/>
          </a:prstGeom>
        </p:spPr>
      </p:pic>
      <p:sp>
        <p:nvSpPr>
          <p:cNvPr id="2" name="正方形/長方形 1">
            <a:extLst>
              <a:ext uri="{FF2B5EF4-FFF2-40B4-BE49-F238E27FC236}">
                <a16:creationId xmlns:a16="http://schemas.microsoft.com/office/drawing/2014/main" id="{E69C3EFA-8AB7-E440-859E-0950A67708A0}"/>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403915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85E40E-F007-CA4E-BF99-3B9DE884776B}"/>
              </a:ext>
            </a:extLst>
          </p:cNvPr>
          <p:cNvSpPr>
            <a:spLocks noGrp="1"/>
          </p:cNvSpPr>
          <p:nvPr>
            <p:ph type="title"/>
          </p:nvPr>
        </p:nvSpPr>
        <p:spPr/>
        <p:txBody>
          <a:bodyPr/>
          <a:lstStyle/>
          <a:p>
            <a:r>
              <a:rPr kumimoji="1" lang="en-US" altLang="ja-JP" b="0" dirty="0"/>
              <a:t>The SOAP </a:t>
            </a:r>
            <a:r>
              <a:rPr lang="en-US" altLang="ja-JP" b="0" dirty="0"/>
              <a:t>s</a:t>
            </a:r>
            <a:r>
              <a:rPr kumimoji="1" lang="en-US" altLang="ja-JP" b="0" dirty="0"/>
              <a:t>earch space</a:t>
            </a:r>
            <a:endParaRPr kumimoji="1" lang="ja-JP" altLang="en-US" b="0"/>
          </a:p>
        </p:txBody>
      </p:sp>
      <p:sp>
        <p:nvSpPr>
          <p:cNvPr id="3" name="テキスト プレースホルダー 2">
            <a:extLst>
              <a:ext uri="{FF2B5EF4-FFF2-40B4-BE49-F238E27FC236}">
                <a16:creationId xmlns:a16="http://schemas.microsoft.com/office/drawing/2014/main" id="{F6B8FD29-85B7-D54E-BB5C-BB296D04A1BC}"/>
              </a:ext>
            </a:extLst>
          </p:cNvPr>
          <p:cNvSpPr>
            <a:spLocks noGrp="1"/>
          </p:cNvSpPr>
          <p:nvPr>
            <p:ph type="body" sz="quarter" idx="10"/>
          </p:nvPr>
        </p:nvSpPr>
        <p:spPr/>
        <p:txBody>
          <a:bodyPr/>
          <a:lstStyle/>
          <a:p>
            <a:r>
              <a:rPr kumimoji="1" lang="en-US" altLang="ja-JP" dirty="0"/>
              <a:t>Introduce </a:t>
            </a:r>
            <a:r>
              <a:rPr lang="en-US" altLang="ja-JP" dirty="0"/>
              <a:t>a</a:t>
            </a:r>
            <a:r>
              <a:rPr kumimoji="1" lang="en-US" altLang="ja-JP" dirty="0"/>
              <a:t> comprehensive SOAP search space</a:t>
            </a:r>
          </a:p>
          <a:p>
            <a:pPr lvl="1"/>
            <a:r>
              <a:rPr lang="en-US" altLang="ja-JP" dirty="0"/>
              <a:t>Sample </a:t>
            </a:r>
          </a:p>
          <a:p>
            <a:pPr lvl="1"/>
            <a:r>
              <a:rPr kumimoji="1" lang="en-US" altLang="ja-JP" dirty="0"/>
              <a:t>Operator</a:t>
            </a:r>
          </a:p>
          <a:p>
            <a:pPr lvl="1"/>
            <a:r>
              <a:rPr lang="en-US" altLang="ja-JP" dirty="0"/>
              <a:t>Attribute</a:t>
            </a:r>
          </a:p>
          <a:p>
            <a:pPr lvl="1"/>
            <a:r>
              <a:rPr kumimoji="1" lang="en-US" altLang="ja-JP" dirty="0"/>
              <a:t>Parameter</a:t>
            </a:r>
          </a:p>
          <a:p>
            <a:endParaRPr kumimoji="1" lang="en-US" altLang="ja-JP" dirty="0"/>
          </a:p>
        </p:txBody>
      </p:sp>
      <p:sp>
        <p:nvSpPr>
          <p:cNvPr id="4" name="スライド番号プレースホルダー 3">
            <a:extLst>
              <a:ext uri="{FF2B5EF4-FFF2-40B4-BE49-F238E27FC236}">
                <a16:creationId xmlns:a16="http://schemas.microsoft.com/office/drawing/2014/main" id="{0B434ED0-3752-B141-8066-25B11D2007B9}"/>
              </a:ext>
            </a:extLst>
          </p:cNvPr>
          <p:cNvSpPr>
            <a:spLocks noGrp="1"/>
          </p:cNvSpPr>
          <p:nvPr>
            <p:ph type="sldNum" sz="quarter" idx="12"/>
          </p:nvPr>
        </p:nvSpPr>
        <p:spPr/>
        <p:txBody>
          <a:bodyPr/>
          <a:lstStyle/>
          <a:p>
            <a:fld id="{B817670A-684B-CF4C-99EB-673346015194}" type="slidenum">
              <a:rPr lang="ja-JP" altLang="en-US" smtClean="0"/>
              <a:pPr/>
              <a:t>14</a:t>
            </a:fld>
            <a:endParaRPr lang="ja-JP" altLang="en-US"/>
          </a:p>
        </p:txBody>
      </p:sp>
    </p:spTree>
    <p:extLst>
      <p:ext uri="{BB962C8B-B14F-4D97-AF65-F5344CB8AC3E}">
        <p14:creationId xmlns:p14="http://schemas.microsoft.com/office/powerpoint/2010/main" val="2023438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5D8CE-8951-C340-8B0B-A50ABE060846}"/>
              </a:ext>
            </a:extLst>
          </p:cNvPr>
          <p:cNvSpPr>
            <a:spLocks noGrp="1"/>
          </p:cNvSpPr>
          <p:nvPr>
            <p:ph type="title"/>
          </p:nvPr>
        </p:nvSpPr>
        <p:spPr/>
        <p:txBody>
          <a:bodyPr/>
          <a:lstStyle/>
          <a:p>
            <a:r>
              <a:rPr lang="en-US" altLang="ja-JP" b="0" dirty="0"/>
              <a:t>Sample dimension in SOAP </a:t>
            </a:r>
            <a:endParaRPr kumimoji="1" lang="ja-JP" altLang="en-US" b="0"/>
          </a:p>
        </p:txBody>
      </p:sp>
      <p:sp>
        <p:nvSpPr>
          <p:cNvPr id="3" name="テキスト プレースホルダー 2">
            <a:extLst>
              <a:ext uri="{FF2B5EF4-FFF2-40B4-BE49-F238E27FC236}">
                <a16:creationId xmlns:a16="http://schemas.microsoft.com/office/drawing/2014/main" id="{087030DD-B573-014F-AD77-80B28ACB86FC}"/>
              </a:ext>
            </a:extLst>
          </p:cNvPr>
          <p:cNvSpPr>
            <a:spLocks noGrp="1"/>
          </p:cNvSpPr>
          <p:nvPr>
            <p:ph type="body" sz="quarter" idx="10"/>
          </p:nvPr>
        </p:nvSpPr>
        <p:spPr/>
        <p:txBody>
          <a:bodyPr>
            <a:noAutofit/>
          </a:bodyPr>
          <a:lstStyle/>
          <a:p>
            <a:r>
              <a:rPr lang="en-US" altLang="ja-JP" sz="2000" dirty="0">
                <a:solidFill>
                  <a:schemeClr val="bg2">
                    <a:lumMod val="25000"/>
                  </a:schemeClr>
                </a:solidFill>
              </a:rPr>
              <a:t> </a:t>
            </a:r>
            <a:r>
              <a:rPr lang="en-US" altLang="ja-JP" sz="2000" dirty="0">
                <a:solidFill>
                  <a:srgbClr val="DFAB09"/>
                </a:solidFill>
              </a:rPr>
              <a:t>Sample</a:t>
            </a:r>
            <a:r>
              <a:rPr lang="ja-JP" altLang="en-US" sz="2000">
                <a:solidFill>
                  <a:srgbClr val="DFAB09"/>
                </a:solidFill>
              </a:rPr>
              <a:t> </a:t>
            </a:r>
            <a:r>
              <a:rPr lang="en-US" altLang="ja-JP" sz="2000" dirty="0">
                <a:solidFill>
                  <a:schemeClr val="bg2">
                    <a:lumMod val="25000"/>
                  </a:schemeClr>
                </a:solidFill>
              </a:rPr>
              <a:t>… partitioning training samples ( Data parallelism )</a:t>
            </a:r>
          </a:p>
          <a:p>
            <a:r>
              <a:rPr lang="en-US" altLang="ja-JP" sz="2000" dirty="0">
                <a:solidFill>
                  <a:schemeClr val="bg2">
                    <a:lumMod val="25000"/>
                  </a:schemeClr>
                </a:solidFill>
              </a:rPr>
              <a:t> Operator </a:t>
            </a:r>
          </a:p>
          <a:p>
            <a:r>
              <a:rPr lang="en-US" altLang="ja-JP" sz="2000" dirty="0">
                <a:solidFill>
                  <a:schemeClr val="bg2">
                    <a:lumMod val="25000"/>
                  </a:schemeClr>
                </a:solidFill>
              </a:rPr>
              <a:t> Attribute</a:t>
            </a:r>
          </a:p>
          <a:p>
            <a:r>
              <a:rPr lang="en-US" altLang="ja-JP" sz="2000" dirty="0">
                <a:solidFill>
                  <a:schemeClr val="bg2">
                    <a:lumMod val="25000"/>
                  </a:schemeClr>
                </a:solidFill>
              </a:rPr>
              <a:t> Parameter</a:t>
            </a:r>
          </a:p>
          <a:p>
            <a:pPr marL="0" indent="0">
              <a:buNone/>
            </a:pPr>
            <a:endParaRPr lang="en-US" altLang="ja-JP" sz="2400" dirty="0">
              <a:solidFill>
                <a:schemeClr val="bg2">
                  <a:lumMod val="25000"/>
                </a:schemeClr>
              </a:solidFill>
            </a:endParaRPr>
          </a:p>
          <a:p>
            <a:pPr marL="0" indent="0">
              <a:buNone/>
            </a:pPr>
            <a:endParaRPr lang="en-US" altLang="ja-JP" sz="2400" dirty="0">
              <a:solidFill>
                <a:schemeClr val="bg2">
                  <a:lumMod val="25000"/>
                </a:schemeClr>
              </a:solidFill>
            </a:endParaRPr>
          </a:p>
        </p:txBody>
      </p:sp>
      <p:sp>
        <p:nvSpPr>
          <p:cNvPr id="4" name="スライド番号プレースホルダー 3">
            <a:extLst>
              <a:ext uri="{FF2B5EF4-FFF2-40B4-BE49-F238E27FC236}">
                <a16:creationId xmlns:a16="http://schemas.microsoft.com/office/drawing/2014/main" id="{D7BA0EEA-7539-6340-9E23-3DA7C4AE5DB0}"/>
              </a:ext>
            </a:extLst>
          </p:cNvPr>
          <p:cNvSpPr>
            <a:spLocks noGrp="1"/>
          </p:cNvSpPr>
          <p:nvPr>
            <p:ph type="sldNum" sz="quarter" idx="12"/>
          </p:nvPr>
        </p:nvSpPr>
        <p:spPr/>
        <p:txBody>
          <a:bodyPr/>
          <a:lstStyle/>
          <a:p>
            <a:fld id="{B817670A-684B-CF4C-99EB-673346015194}" type="slidenum">
              <a:rPr lang="ja-JP" altLang="en-US" smtClean="0"/>
              <a:pPr/>
              <a:t>15</a:t>
            </a:fld>
            <a:endParaRPr lang="ja-JP" altLang="en-US"/>
          </a:p>
        </p:txBody>
      </p:sp>
      <p:sp>
        <p:nvSpPr>
          <p:cNvPr id="6" name="直方体 5">
            <a:extLst>
              <a:ext uri="{FF2B5EF4-FFF2-40B4-BE49-F238E27FC236}">
                <a16:creationId xmlns:a16="http://schemas.microsoft.com/office/drawing/2014/main" id="{B422D734-B466-3743-8D4E-0E01348E9E27}"/>
              </a:ext>
            </a:extLst>
          </p:cNvPr>
          <p:cNvSpPr/>
          <p:nvPr/>
        </p:nvSpPr>
        <p:spPr>
          <a:xfrm>
            <a:off x="2096870" y="3676308"/>
            <a:ext cx="2002776" cy="2001600"/>
          </a:xfrm>
          <a:prstGeom prst="cub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3BB7D8C-40FC-4F43-B49A-1C92F73A650B}"/>
              </a:ext>
            </a:extLst>
          </p:cNvPr>
          <p:cNvSpPr txBox="1"/>
          <p:nvPr/>
        </p:nvSpPr>
        <p:spPr>
          <a:xfrm>
            <a:off x="2363062" y="5677908"/>
            <a:ext cx="1055097"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Sample</a:t>
            </a:r>
            <a:endParaRPr kumimoji="1" lang="ja-JP" altLang="en-US" sz="2000">
              <a:solidFill>
                <a:schemeClr val="bg2">
                  <a:lumMod val="25000"/>
                </a:schemeClr>
              </a:solidFill>
              <a:latin typeface="Helvetica Neue" panose="02000503000000020004" pitchFamily="2" charset="0"/>
            </a:endParaRPr>
          </a:p>
        </p:txBody>
      </p:sp>
      <p:sp>
        <p:nvSpPr>
          <p:cNvPr id="8" name="テキスト ボックス 7">
            <a:extLst>
              <a:ext uri="{FF2B5EF4-FFF2-40B4-BE49-F238E27FC236}">
                <a16:creationId xmlns:a16="http://schemas.microsoft.com/office/drawing/2014/main" id="{65FC0E24-67B5-2141-A7E7-BFFC6ED757B5}"/>
              </a:ext>
            </a:extLst>
          </p:cNvPr>
          <p:cNvSpPr txBox="1"/>
          <p:nvPr/>
        </p:nvSpPr>
        <p:spPr>
          <a:xfrm rot="16200000">
            <a:off x="1177587" y="4656009"/>
            <a:ext cx="1370888"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Parameter</a:t>
            </a:r>
            <a:endParaRPr kumimoji="1" lang="ja-JP" altLang="en-US" sz="2000">
              <a:solidFill>
                <a:schemeClr val="bg2">
                  <a:lumMod val="25000"/>
                </a:schemeClr>
              </a:solidFill>
              <a:latin typeface="Helvetica Neue" panose="02000503000000020004" pitchFamily="2" charset="0"/>
            </a:endParaRPr>
          </a:p>
        </p:txBody>
      </p:sp>
      <p:sp>
        <p:nvSpPr>
          <p:cNvPr id="9" name="テキスト ボックス 8">
            <a:extLst>
              <a:ext uri="{FF2B5EF4-FFF2-40B4-BE49-F238E27FC236}">
                <a16:creationId xmlns:a16="http://schemas.microsoft.com/office/drawing/2014/main" id="{085DE721-2C09-384D-B3D7-AE7457D2DF26}"/>
              </a:ext>
            </a:extLst>
          </p:cNvPr>
          <p:cNvSpPr txBox="1"/>
          <p:nvPr/>
        </p:nvSpPr>
        <p:spPr>
          <a:xfrm rot="18896774">
            <a:off x="3616277" y="5334677"/>
            <a:ext cx="737702"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Pixel</a:t>
            </a:r>
            <a:endParaRPr kumimoji="1" lang="ja-JP" altLang="en-US" sz="2000">
              <a:solidFill>
                <a:schemeClr val="bg2">
                  <a:lumMod val="25000"/>
                </a:schemeClr>
              </a:solidFill>
              <a:latin typeface="Helvetica Neue" panose="02000503000000020004" pitchFamily="2" charset="0"/>
            </a:endParaRPr>
          </a:p>
        </p:txBody>
      </p:sp>
      <p:sp>
        <p:nvSpPr>
          <p:cNvPr id="12" name="直方体 11">
            <a:extLst>
              <a:ext uri="{FF2B5EF4-FFF2-40B4-BE49-F238E27FC236}">
                <a16:creationId xmlns:a16="http://schemas.microsoft.com/office/drawing/2014/main" id="{E1DB3743-CDEB-A84A-83F6-2EAB5BF466E4}"/>
              </a:ext>
            </a:extLst>
          </p:cNvPr>
          <p:cNvSpPr>
            <a:spLocks noChangeAspect="1"/>
          </p:cNvSpPr>
          <p:nvPr/>
        </p:nvSpPr>
        <p:spPr>
          <a:xfrm>
            <a:off x="7416966" y="3676308"/>
            <a:ext cx="894124" cy="2001600"/>
          </a:xfrm>
          <a:prstGeom prst="cube">
            <a:avLst>
              <a:gd name="adj" fmla="val 54490"/>
            </a:avLst>
          </a:prstGeom>
          <a:solidFill>
            <a:schemeClr val="accent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方体 13">
            <a:extLst>
              <a:ext uri="{FF2B5EF4-FFF2-40B4-BE49-F238E27FC236}">
                <a16:creationId xmlns:a16="http://schemas.microsoft.com/office/drawing/2014/main" id="{6C74E921-38F2-FE45-AEEA-3CC8B354307F}"/>
              </a:ext>
            </a:extLst>
          </p:cNvPr>
          <p:cNvSpPr>
            <a:spLocks noChangeAspect="1"/>
          </p:cNvSpPr>
          <p:nvPr/>
        </p:nvSpPr>
        <p:spPr>
          <a:xfrm>
            <a:off x="8552111" y="3676308"/>
            <a:ext cx="894124" cy="2001600"/>
          </a:xfrm>
          <a:prstGeom prst="cube">
            <a:avLst>
              <a:gd name="adj" fmla="val 54490"/>
            </a:avLst>
          </a:prstGeom>
          <a:solidFill>
            <a:schemeClr val="accent5">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方体 14">
            <a:extLst>
              <a:ext uri="{FF2B5EF4-FFF2-40B4-BE49-F238E27FC236}">
                <a16:creationId xmlns:a16="http://schemas.microsoft.com/office/drawing/2014/main" id="{8419E55A-2983-7B44-A528-09E84064CB6C}"/>
              </a:ext>
            </a:extLst>
          </p:cNvPr>
          <p:cNvSpPr>
            <a:spLocks noChangeAspect="1"/>
          </p:cNvSpPr>
          <p:nvPr/>
        </p:nvSpPr>
        <p:spPr>
          <a:xfrm>
            <a:off x="9687256" y="3676308"/>
            <a:ext cx="894124" cy="2001600"/>
          </a:xfrm>
          <a:prstGeom prst="cube">
            <a:avLst>
              <a:gd name="adj" fmla="val 54490"/>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方体 15">
            <a:extLst>
              <a:ext uri="{FF2B5EF4-FFF2-40B4-BE49-F238E27FC236}">
                <a16:creationId xmlns:a16="http://schemas.microsoft.com/office/drawing/2014/main" id="{78145C90-BAE0-374D-BE24-7395E9F44A94}"/>
              </a:ext>
            </a:extLst>
          </p:cNvPr>
          <p:cNvSpPr>
            <a:spLocks noChangeAspect="1"/>
          </p:cNvSpPr>
          <p:nvPr/>
        </p:nvSpPr>
        <p:spPr>
          <a:xfrm>
            <a:off x="6281821" y="3676308"/>
            <a:ext cx="894124" cy="2001600"/>
          </a:xfrm>
          <a:prstGeom prst="cube">
            <a:avLst>
              <a:gd name="adj" fmla="val 5449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5A85FA8-9806-7A4F-88C8-2EE6E2F8161B}"/>
              </a:ext>
            </a:extLst>
          </p:cNvPr>
          <p:cNvSpPr txBox="1"/>
          <p:nvPr/>
        </p:nvSpPr>
        <p:spPr>
          <a:xfrm>
            <a:off x="6208439" y="5747845"/>
            <a:ext cx="881973" cy="400110"/>
          </a:xfrm>
          <a:prstGeom prst="rect">
            <a:avLst/>
          </a:prstGeom>
          <a:noFill/>
        </p:spPr>
        <p:txBody>
          <a:bodyPr wrap="none" rtlCol="0">
            <a:spAutoFit/>
          </a:bodyPr>
          <a:lstStyle/>
          <a:p>
            <a:pPr algn="ctr"/>
            <a:r>
              <a:rPr kumimoji="1" lang="en-US" altLang="ja-JP" sz="2000" dirty="0">
                <a:solidFill>
                  <a:schemeClr val="accent4">
                    <a:lumMod val="75000"/>
                  </a:schemeClr>
                </a:solidFill>
                <a:latin typeface="Helvetica Neue" panose="02000503000000020004" pitchFamily="2" charset="0"/>
              </a:rPr>
              <a:t>GPU1</a:t>
            </a:r>
            <a:endParaRPr kumimoji="1" lang="ja-JP" altLang="en-US" sz="2000">
              <a:solidFill>
                <a:schemeClr val="accent4">
                  <a:lumMod val="75000"/>
                </a:schemeClr>
              </a:solidFill>
              <a:latin typeface="Helvetica Neue" panose="02000503000000020004" pitchFamily="2" charset="0"/>
            </a:endParaRPr>
          </a:p>
        </p:txBody>
      </p:sp>
      <p:sp>
        <p:nvSpPr>
          <p:cNvPr id="18" name="テキスト ボックス 17">
            <a:extLst>
              <a:ext uri="{FF2B5EF4-FFF2-40B4-BE49-F238E27FC236}">
                <a16:creationId xmlns:a16="http://schemas.microsoft.com/office/drawing/2014/main" id="{2E098AEE-EE52-724C-A18E-8EAF179B8718}"/>
              </a:ext>
            </a:extLst>
          </p:cNvPr>
          <p:cNvSpPr txBox="1"/>
          <p:nvPr/>
        </p:nvSpPr>
        <p:spPr>
          <a:xfrm>
            <a:off x="7304723" y="5747845"/>
            <a:ext cx="881973" cy="400110"/>
          </a:xfrm>
          <a:prstGeom prst="rect">
            <a:avLst/>
          </a:prstGeom>
          <a:noFill/>
        </p:spPr>
        <p:txBody>
          <a:bodyPr wrap="none" rtlCol="0">
            <a:spAutoFit/>
          </a:bodyPr>
          <a:lstStyle/>
          <a:p>
            <a:pPr algn="ctr"/>
            <a:r>
              <a:rPr kumimoji="1" lang="en-US" altLang="ja-JP" sz="2000" dirty="0">
                <a:solidFill>
                  <a:schemeClr val="accent2">
                    <a:lumMod val="75000"/>
                  </a:schemeClr>
                </a:solidFill>
                <a:latin typeface="Helvetica Neue" panose="02000503000000020004" pitchFamily="2" charset="0"/>
              </a:rPr>
              <a:t>GPU2</a:t>
            </a:r>
            <a:endParaRPr kumimoji="1" lang="ja-JP" altLang="en-US" sz="2000">
              <a:solidFill>
                <a:schemeClr val="accent2">
                  <a:lumMod val="75000"/>
                </a:schemeClr>
              </a:solidFill>
              <a:latin typeface="Helvetica Neue" panose="02000503000000020004" pitchFamily="2" charset="0"/>
            </a:endParaRPr>
          </a:p>
        </p:txBody>
      </p:sp>
      <p:sp>
        <p:nvSpPr>
          <p:cNvPr id="19" name="テキスト ボックス 18">
            <a:extLst>
              <a:ext uri="{FF2B5EF4-FFF2-40B4-BE49-F238E27FC236}">
                <a16:creationId xmlns:a16="http://schemas.microsoft.com/office/drawing/2014/main" id="{F40328D9-E0D8-6745-B95C-7C77053DE363}"/>
              </a:ext>
            </a:extLst>
          </p:cNvPr>
          <p:cNvSpPr txBox="1"/>
          <p:nvPr/>
        </p:nvSpPr>
        <p:spPr>
          <a:xfrm>
            <a:off x="8401008" y="5747845"/>
            <a:ext cx="881973" cy="400110"/>
          </a:xfrm>
          <a:prstGeom prst="rect">
            <a:avLst/>
          </a:prstGeom>
          <a:noFill/>
        </p:spPr>
        <p:txBody>
          <a:bodyPr wrap="none" rtlCol="0">
            <a:spAutoFit/>
          </a:bodyPr>
          <a:lstStyle/>
          <a:p>
            <a:pPr algn="ctr"/>
            <a:r>
              <a:rPr kumimoji="1" lang="en-US" altLang="ja-JP" sz="2000" dirty="0">
                <a:solidFill>
                  <a:schemeClr val="accent5">
                    <a:lumMod val="75000"/>
                  </a:schemeClr>
                </a:solidFill>
                <a:latin typeface="Helvetica Neue" panose="02000503000000020004" pitchFamily="2" charset="0"/>
              </a:rPr>
              <a:t>GPU3</a:t>
            </a:r>
            <a:endParaRPr kumimoji="1" lang="ja-JP" altLang="en-US" sz="2000">
              <a:solidFill>
                <a:schemeClr val="accent5">
                  <a:lumMod val="75000"/>
                </a:schemeClr>
              </a:solidFill>
              <a:latin typeface="Helvetica Neue" panose="02000503000000020004" pitchFamily="2" charset="0"/>
            </a:endParaRPr>
          </a:p>
        </p:txBody>
      </p:sp>
      <p:sp>
        <p:nvSpPr>
          <p:cNvPr id="20" name="テキスト ボックス 19">
            <a:extLst>
              <a:ext uri="{FF2B5EF4-FFF2-40B4-BE49-F238E27FC236}">
                <a16:creationId xmlns:a16="http://schemas.microsoft.com/office/drawing/2014/main" id="{38443418-B0A0-AD46-86E1-A50C987D739D}"/>
              </a:ext>
            </a:extLst>
          </p:cNvPr>
          <p:cNvSpPr txBox="1"/>
          <p:nvPr/>
        </p:nvSpPr>
        <p:spPr>
          <a:xfrm>
            <a:off x="9497293" y="5761536"/>
            <a:ext cx="881973" cy="400110"/>
          </a:xfrm>
          <a:prstGeom prst="rect">
            <a:avLst/>
          </a:prstGeom>
          <a:noFill/>
        </p:spPr>
        <p:txBody>
          <a:bodyPr wrap="none" rtlCol="0">
            <a:spAutoFit/>
          </a:bodyPr>
          <a:lstStyle/>
          <a:p>
            <a:pPr algn="ctr"/>
            <a:r>
              <a:rPr lang="en-US" altLang="ja-JP" sz="2000" dirty="0">
                <a:solidFill>
                  <a:schemeClr val="accent6">
                    <a:lumMod val="75000"/>
                  </a:schemeClr>
                </a:solidFill>
                <a:latin typeface="Helvetica Neue" panose="02000503000000020004" pitchFamily="2" charset="0"/>
              </a:rPr>
              <a:t>GPU4</a:t>
            </a:r>
            <a:endParaRPr kumimoji="1" lang="ja-JP" altLang="en-US" sz="2000">
              <a:solidFill>
                <a:schemeClr val="accent6">
                  <a:lumMod val="75000"/>
                </a:schemeClr>
              </a:solidFill>
              <a:latin typeface="Helvetica Neue" panose="02000503000000020004" pitchFamily="2" charset="0"/>
            </a:endParaRPr>
          </a:p>
        </p:txBody>
      </p:sp>
      <p:sp>
        <p:nvSpPr>
          <p:cNvPr id="22" name="右矢印 21">
            <a:extLst>
              <a:ext uri="{FF2B5EF4-FFF2-40B4-BE49-F238E27FC236}">
                <a16:creationId xmlns:a16="http://schemas.microsoft.com/office/drawing/2014/main" id="{EDEB0410-761B-4549-9E91-73EF12560BD8}"/>
              </a:ext>
            </a:extLst>
          </p:cNvPr>
          <p:cNvSpPr/>
          <p:nvPr/>
        </p:nvSpPr>
        <p:spPr>
          <a:xfrm>
            <a:off x="4739076" y="4579154"/>
            <a:ext cx="987552" cy="553820"/>
          </a:xfrm>
          <a:prstGeom prst="rightArrow">
            <a:avLst/>
          </a:prstGeom>
          <a:solidFill>
            <a:srgbClr val="425269"/>
          </a:solidFill>
          <a:ln>
            <a:solidFill>
              <a:srgbClr val="425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BEE8F7C-0B75-1A44-9454-B41B3CA80601}"/>
              </a:ext>
            </a:extLst>
          </p:cNvPr>
          <p:cNvSpPr txBox="1"/>
          <p:nvPr/>
        </p:nvSpPr>
        <p:spPr>
          <a:xfrm>
            <a:off x="3611305" y="6276692"/>
            <a:ext cx="3975768" cy="461665"/>
          </a:xfrm>
          <a:prstGeom prst="rect">
            <a:avLst/>
          </a:prstGeom>
          <a:noFill/>
        </p:spPr>
        <p:txBody>
          <a:bodyPr wrap="none" rtlCol="0">
            <a:spAutoFit/>
          </a:bodyPr>
          <a:lstStyle/>
          <a:p>
            <a:r>
              <a:rPr kumimoji="1" lang="en-US" altLang="ja-JP" sz="2400" dirty="0">
                <a:solidFill>
                  <a:schemeClr val="bg2">
                    <a:lumMod val="25000"/>
                  </a:schemeClr>
                </a:solidFill>
                <a:latin typeface="Helvetica Neue" panose="02000503000000020004" pitchFamily="2" charset="0"/>
              </a:rPr>
              <a:t>Parallelizing 1D convolution</a:t>
            </a:r>
            <a:endParaRPr kumimoji="1" lang="ja-JP" altLang="en-US" sz="2400">
              <a:solidFill>
                <a:schemeClr val="bg2">
                  <a:lumMod val="25000"/>
                </a:schemeClr>
              </a:solidFill>
              <a:latin typeface="Helvetica Neue" panose="02000503000000020004" pitchFamily="2" charset="0"/>
            </a:endParaRPr>
          </a:p>
        </p:txBody>
      </p:sp>
    </p:spTree>
    <p:extLst>
      <p:ext uri="{BB962C8B-B14F-4D97-AF65-F5344CB8AC3E}">
        <p14:creationId xmlns:p14="http://schemas.microsoft.com/office/powerpoint/2010/main" val="973139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5D8CE-8951-C340-8B0B-A50ABE060846}"/>
              </a:ext>
            </a:extLst>
          </p:cNvPr>
          <p:cNvSpPr>
            <a:spLocks noGrp="1"/>
          </p:cNvSpPr>
          <p:nvPr>
            <p:ph type="title"/>
          </p:nvPr>
        </p:nvSpPr>
        <p:spPr/>
        <p:txBody>
          <a:bodyPr/>
          <a:lstStyle/>
          <a:p>
            <a:r>
              <a:rPr lang="en-US" altLang="ja-JP" b="0" dirty="0">
                <a:ea typeface="Helvetica Neue" panose="02000503000000020004" pitchFamily="2" charset="0"/>
              </a:rPr>
              <a:t>Operator dimension in SOAP </a:t>
            </a:r>
            <a:endParaRPr kumimoji="1" lang="ja-JP" altLang="en-US" b="0"/>
          </a:p>
        </p:txBody>
      </p:sp>
      <p:sp>
        <p:nvSpPr>
          <p:cNvPr id="3" name="テキスト プレースホルダー 2">
            <a:extLst>
              <a:ext uri="{FF2B5EF4-FFF2-40B4-BE49-F238E27FC236}">
                <a16:creationId xmlns:a16="http://schemas.microsoft.com/office/drawing/2014/main" id="{087030DD-B573-014F-AD77-80B28ACB86FC}"/>
              </a:ext>
            </a:extLst>
          </p:cNvPr>
          <p:cNvSpPr>
            <a:spLocks noGrp="1"/>
          </p:cNvSpPr>
          <p:nvPr>
            <p:ph type="body" sz="quarter" idx="10"/>
          </p:nvPr>
        </p:nvSpPr>
        <p:spPr/>
        <p:txBody>
          <a:bodyPr>
            <a:noAutofit/>
          </a:bodyPr>
          <a:lstStyle/>
          <a:p>
            <a:r>
              <a:rPr lang="en-US" altLang="ja-JP" sz="2000" dirty="0">
                <a:solidFill>
                  <a:schemeClr val="bg2">
                    <a:lumMod val="25000"/>
                  </a:schemeClr>
                </a:solidFill>
                <a:ea typeface="Helvetica Neue" panose="02000503000000020004" pitchFamily="2" charset="0"/>
              </a:rPr>
              <a:t> Sample</a:t>
            </a:r>
            <a:r>
              <a:rPr lang="ja-JP" altLang="en-US" sz="2000">
                <a:solidFill>
                  <a:schemeClr val="bg2">
                    <a:lumMod val="25000"/>
                  </a:schemeClr>
                </a:solidFill>
              </a:rPr>
              <a:t> </a:t>
            </a:r>
            <a:r>
              <a:rPr lang="en-US" altLang="ja-JP" sz="2000" dirty="0">
                <a:solidFill>
                  <a:schemeClr val="bg2">
                    <a:lumMod val="25000"/>
                  </a:schemeClr>
                </a:solidFill>
                <a:ea typeface="Helvetica Neue" panose="02000503000000020004" pitchFamily="2" charset="0"/>
              </a:rPr>
              <a:t>… </a:t>
            </a:r>
            <a:r>
              <a:rPr lang="en-US" altLang="ja-JP" sz="2000" dirty="0">
                <a:solidFill>
                  <a:schemeClr val="bg2">
                    <a:lumMod val="75000"/>
                  </a:schemeClr>
                </a:solidFill>
                <a:ea typeface="Helvetica Neue" panose="02000503000000020004" pitchFamily="2" charset="0"/>
              </a:rPr>
              <a:t>partitioning training samples ( Data parallelism )</a:t>
            </a:r>
          </a:p>
          <a:p>
            <a:r>
              <a:rPr lang="en-US" altLang="ja-JP" sz="2000" dirty="0">
                <a:solidFill>
                  <a:schemeClr val="bg2">
                    <a:lumMod val="25000"/>
                  </a:schemeClr>
                </a:solidFill>
                <a:ea typeface="Helvetica Neue" panose="02000503000000020004" pitchFamily="2" charset="0"/>
              </a:rPr>
              <a:t> </a:t>
            </a:r>
            <a:r>
              <a:rPr lang="en-US" altLang="ja-JP" sz="2000" dirty="0">
                <a:solidFill>
                  <a:srgbClr val="DFAB09"/>
                </a:solidFill>
                <a:ea typeface="Helvetica Neue" panose="02000503000000020004" pitchFamily="2" charset="0"/>
              </a:rPr>
              <a:t>Operator</a:t>
            </a:r>
            <a:r>
              <a:rPr lang="en-US" altLang="ja-JP" sz="2000" dirty="0">
                <a:solidFill>
                  <a:schemeClr val="bg2">
                    <a:lumMod val="25000"/>
                  </a:schemeClr>
                </a:solidFill>
                <a:ea typeface="Helvetica Neue" panose="02000503000000020004" pitchFamily="2" charset="0"/>
              </a:rPr>
              <a:t> … partitioning operators in DNN</a:t>
            </a:r>
          </a:p>
          <a:p>
            <a:r>
              <a:rPr lang="en-US" altLang="ja-JP" sz="2000" dirty="0">
                <a:solidFill>
                  <a:schemeClr val="bg2">
                    <a:lumMod val="25000"/>
                  </a:schemeClr>
                </a:solidFill>
                <a:ea typeface="Helvetica Neue" panose="02000503000000020004" pitchFamily="2" charset="0"/>
              </a:rPr>
              <a:t> Attribute</a:t>
            </a:r>
          </a:p>
          <a:p>
            <a:r>
              <a:rPr lang="en-US" altLang="ja-JP" sz="2000" dirty="0">
                <a:solidFill>
                  <a:schemeClr val="bg2">
                    <a:lumMod val="25000"/>
                  </a:schemeClr>
                </a:solidFill>
                <a:ea typeface="Helvetica Neue" panose="02000503000000020004" pitchFamily="2" charset="0"/>
              </a:rPr>
              <a:t> Parameter</a:t>
            </a:r>
          </a:p>
          <a:p>
            <a:pPr marL="0" indent="0">
              <a:buNone/>
            </a:pPr>
            <a:endParaRPr lang="en-US" altLang="ja-JP" sz="2400" dirty="0">
              <a:solidFill>
                <a:schemeClr val="bg2">
                  <a:lumMod val="25000"/>
                </a:schemeClr>
              </a:solidFill>
              <a:ea typeface="Helvetica Neue" panose="02000503000000020004" pitchFamily="2" charset="0"/>
            </a:endParaRPr>
          </a:p>
          <a:p>
            <a:pPr marL="0" indent="0">
              <a:buNone/>
            </a:pPr>
            <a:endParaRPr lang="en-US" altLang="ja-JP" sz="2400" dirty="0">
              <a:solidFill>
                <a:schemeClr val="bg2">
                  <a:lumMod val="25000"/>
                </a:schemeClr>
              </a:solidFill>
              <a:ea typeface="Helvetica Neue" panose="02000503000000020004" pitchFamily="2" charset="0"/>
            </a:endParaRPr>
          </a:p>
        </p:txBody>
      </p:sp>
      <p:sp>
        <p:nvSpPr>
          <p:cNvPr id="4" name="スライド番号プレースホルダー 3">
            <a:extLst>
              <a:ext uri="{FF2B5EF4-FFF2-40B4-BE49-F238E27FC236}">
                <a16:creationId xmlns:a16="http://schemas.microsoft.com/office/drawing/2014/main" id="{D7BA0EEA-7539-6340-9E23-3DA7C4AE5DB0}"/>
              </a:ext>
            </a:extLst>
          </p:cNvPr>
          <p:cNvSpPr>
            <a:spLocks noGrp="1"/>
          </p:cNvSpPr>
          <p:nvPr>
            <p:ph type="sldNum" sz="quarter" idx="12"/>
          </p:nvPr>
        </p:nvSpPr>
        <p:spPr/>
        <p:txBody>
          <a:bodyPr/>
          <a:lstStyle/>
          <a:p>
            <a:fld id="{B817670A-684B-CF4C-99EB-673346015194}" type="slidenum">
              <a:rPr lang="ja-JP" altLang="en-US" smtClean="0"/>
              <a:pPr/>
              <a:t>16</a:t>
            </a:fld>
            <a:endParaRPr lang="ja-JP" altLang="en-US"/>
          </a:p>
        </p:txBody>
      </p:sp>
      <p:sp>
        <p:nvSpPr>
          <p:cNvPr id="18" name="直方体 17">
            <a:extLst>
              <a:ext uri="{FF2B5EF4-FFF2-40B4-BE49-F238E27FC236}">
                <a16:creationId xmlns:a16="http://schemas.microsoft.com/office/drawing/2014/main" id="{8958724D-B6A6-1245-9615-DBFD0A476643}"/>
              </a:ext>
            </a:extLst>
          </p:cNvPr>
          <p:cNvSpPr/>
          <p:nvPr/>
        </p:nvSpPr>
        <p:spPr>
          <a:xfrm>
            <a:off x="2736681" y="3502302"/>
            <a:ext cx="2002776" cy="2001600"/>
          </a:xfrm>
          <a:prstGeom prst="cube">
            <a:avLst/>
          </a:prstGeom>
          <a:solidFill>
            <a:schemeClr val="accent4">
              <a:lumMod val="60000"/>
              <a:lumOff val="4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
        <p:nvSpPr>
          <p:cNvPr id="19" name="直方体 18">
            <a:extLst>
              <a:ext uri="{FF2B5EF4-FFF2-40B4-BE49-F238E27FC236}">
                <a16:creationId xmlns:a16="http://schemas.microsoft.com/office/drawing/2014/main" id="{EC8F7C70-92ED-7C45-81DF-2AB55AAE5797}"/>
              </a:ext>
            </a:extLst>
          </p:cNvPr>
          <p:cNvSpPr/>
          <p:nvPr/>
        </p:nvSpPr>
        <p:spPr>
          <a:xfrm>
            <a:off x="5094612" y="3502302"/>
            <a:ext cx="2002776" cy="2001600"/>
          </a:xfrm>
          <a:prstGeom prst="cube">
            <a:avLst/>
          </a:prstGeom>
          <a:solidFill>
            <a:schemeClr val="accent2">
              <a:lumMod val="60000"/>
              <a:lumOff val="4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
        <p:nvSpPr>
          <p:cNvPr id="20" name="直方体 19">
            <a:extLst>
              <a:ext uri="{FF2B5EF4-FFF2-40B4-BE49-F238E27FC236}">
                <a16:creationId xmlns:a16="http://schemas.microsoft.com/office/drawing/2014/main" id="{A38C6DF0-C735-D945-913F-8C0792E28268}"/>
              </a:ext>
            </a:extLst>
          </p:cNvPr>
          <p:cNvSpPr/>
          <p:nvPr/>
        </p:nvSpPr>
        <p:spPr>
          <a:xfrm>
            <a:off x="7429578" y="3502302"/>
            <a:ext cx="2002776" cy="2001600"/>
          </a:xfrm>
          <a:prstGeom prst="cube">
            <a:avLst/>
          </a:prstGeom>
          <a:solidFill>
            <a:schemeClr val="accent1">
              <a:lumMod val="60000"/>
              <a:lumOff val="40000"/>
            </a:schemeClr>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
        <p:nvSpPr>
          <p:cNvPr id="22" name="テキスト ボックス 21">
            <a:extLst>
              <a:ext uri="{FF2B5EF4-FFF2-40B4-BE49-F238E27FC236}">
                <a16:creationId xmlns:a16="http://schemas.microsoft.com/office/drawing/2014/main" id="{E7E8DF7F-20DD-FE43-9352-A5B4D6FAEF1F}"/>
              </a:ext>
            </a:extLst>
          </p:cNvPr>
          <p:cNvSpPr txBox="1"/>
          <p:nvPr/>
        </p:nvSpPr>
        <p:spPr>
          <a:xfrm>
            <a:off x="3001723" y="5503902"/>
            <a:ext cx="1055097"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Sample</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
        <p:nvSpPr>
          <p:cNvPr id="23" name="テキスト ボックス 22">
            <a:extLst>
              <a:ext uri="{FF2B5EF4-FFF2-40B4-BE49-F238E27FC236}">
                <a16:creationId xmlns:a16="http://schemas.microsoft.com/office/drawing/2014/main" id="{43ECA2D9-2F79-3446-B144-263199F2895E}"/>
              </a:ext>
            </a:extLst>
          </p:cNvPr>
          <p:cNvSpPr txBox="1"/>
          <p:nvPr/>
        </p:nvSpPr>
        <p:spPr>
          <a:xfrm rot="16200000">
            <a:off x="1816248" y="4482003"/>
            <a:ext cx="1370888"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Parameter</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
        <p:nvSpPr>
          <p:cNvPr id="24" name="テキスト ボックス 23">
            <a:extLst>
              <a:ext uri="{FF2B5EF4-FFF2-40B4-BE49-F238E27FC236}">
                <a16:creationId xmlns:a16="http://schemas.microsoft.com/office/drawing/2014/main" id="{AEE65D0B-368A-B145-A367-8ABDF6604701}"/>
              </a:ext>
            </a:extLst>
          </p:cNvPr>
          <p:cNvSpPr txBox="1"/>
          <p:nvPr/>
        </p:nvSpPr>
        <p:spPr>
          <a:xfrm rot="18896774">
            <a:off x="4254938" y="5160671"/>
            <a:ext cx="737702"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Pixel</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
        <p:nvSpPr>
          <p:cNvPr id="25" name="テキスト ボックス 24">
            <a:extLst>
              <a:ext uri="{FF2B5EF4-FFF2-40B4-BE49-F238E27FC236}">
                <a16:creationId xmlns:a16="http://schemas.microsoft.com/office/drawing/2014/main" id="{78AE6B73-43D5-A941-B237-A6A9A714B8BB}"/>
              </a:ext>
            </a:extLst>
          </p:cNvPr>
          <p:cNvSpPr txBox="1"/>
          <p:nvPr/>
        </p:nvSpPr>
        <p:spPr>
          <a:xfrm>
            <a:off x="3116337" y="5864347"/>
            <a:ext cx="881973" cy="400110"/>
          </a:xfrm>
          <a:prstGeom prst="rect">
            <a:avLst/>
          </a:prstGeom>
          <a:noFill/>
        </p:spPr>
        <p:txBody>
          <a:bodyPr wrap="none" rtlCol="0">
            <a:spAutoFit/>
          </a:bodyPr>
          <a:lstStyle/>
          <a:p>
            <a:pPr algn="ctr"/>
            <a:r>
              <a:rPr kumimoji="1" lang="en-US" altLang="ja-JP" sz="2000"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GPU1</a:t>
            </a:r>
            <a:endParaRPr kumimoji="1" lang="ja-JP" altLang="en-US" sz="2000">
              <a:solidFill>
                <a:schemeClr val="accent4">
                  <a:lumMod val="75000"/>
                </a:schemeClr>
              </a:solidFill>
              <a:latin typeface="Helvetica Neue" panose="02000503000000020004" pitchFamily="2" charset="0"/>
              <a:cs typeface="Helvetica Neue" panose="02000503000000020004" pitchFamily="2" charset="0"/>
            </a:endParaRPr>
          </a:p>
        </p:txBody>
      </p:sp>
      <p:sp>
        <p:nvSpPr>
          <p:cNvPr id="26" name="テキスト ボックス 25">
            <a:extLst>
              <a:ext uri="{FF2B5EF4-FFF2-40B4-BE49-F238E27FC236}">
                <a16:creationId xmlns:a16="http://schemas.microsoft.com/office/drawing/2014/main" id="{5A8268ED-489D-1449-BDDF-C9C17CDC8D5C}"/>
              </a:ext>
            </a:extLst>
          </p:cNvPr>
          <p:cNvSpPr txBox="1"/>
          <p:nvPr/>
        </p:nvSpPr>
        <p:spPr>
          <a:xfrm>
            <a:off x="5393651" y="5877510"/>
            <a:ext cx="881973" cy="400110"/>
          </a:xfrm>
          <a:prstGeom prst="rect">
            <a:avLst/>
          </a:prstGeom>
          <a:noFill/>
        </p:spPr>
        <p:txBody>
          <a:bodyPr wrap="none" rtlCol="0">
            <a:spAutoFit/>
          </a:bodyPr>
          <a:lstStyle/>
          <a:p>
            <a:pPr algn="ctr"/>
            <a:r>
              <a:rPr kumimoji="1" lang="en-US" altLang="ja-JP" sz="2000" dirty="0">
                <a:solidFill>
                  <a:schemeClr val="accent2">
                    <a:lumMod val="75000"/>
                  </a:schemeClr>
                </a:solidFill>
                <a:latin typeface="Helvetica Neue" panose="02000503000000020004" pitchFamily="2" charset="0"/>
                <a:ea typeface="Helvetica Neue" panose="02000503000000020004" pitchFamily="2" charset="0"/>
                <a:cs typeface="Helvetica Neue" panose="02000503000000020004" pitchFamily="2" charset="0"/>
              </a:rPr>
              <a:t>GPU2</a:t>
            </a:r>
            <a:endParaRPr kumimoji="1" lang="ja-JP" altLang="en-US" sz="2000">
              <a:solidFill>
                <a:schemeClr val="accent2">
                  <a:lumMod val="75000"/>
                </a:schemeClr>
              </a:solidFill>
              <a:latin typeface="Helvetica Neue" panose="02000503000000020004" pitchFamily="2" charset="0"/>
              <a:cs typeface="Helvetica Neue" panose="02000503000000020004" pitchFamily="2" charset="0"/>
            </a:endParaRPr>
          </a:p>
        </p:txBody>
      </p:sp>
      <p:sp>
        <p:nvSpPr>
          <p:cNvPr id="27" name="テキスト ボックス 26">
            <a:extLst>
              <a:ext uri="{FF2B5EF4-FFF2-40B4-BE49-F238E27FC236}">
                <a16:creationId xmlns:a16="http://schemas.microsoft.com/office/drawing/2014/main" id="{FB50DA4A-A8B5-154E-A484-7AC309394E5F}"/>
              </a:ext>
            </a:extLst>
          </p:cNvPr>
          <p:cNvSpPr txBox="1"/>
          <p:nvPr/>
        </p:nvSpPr>
        <p:spPr>
          <a:xfrm>
            <a:off x="7741729" y="5851824"/>
            <a:ext cx="881973" cy="400110"/>
          </a:xfrm>
          <a:prstGeom prst="rect">
            <a:avLst/>
          </a:prstGeom>
          <a:noFill/>
        </p:spPr>
        <p:txBody>
          <a:bodyPr wrap="none" rtlCol="0">
            <a:spAutoFit/>
          </a:bodyPr>
          <a:lstStyle/>
          <a:p>
            <a:pPr algn="ctr"/>
            <a:r>
              <a:rPr kumimoji="1" lang="en-US" altLang="ja-JP" sz="2000"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GPU3</a:t>
            </a:r>
            <a:endParaRPr kumimoji="1" lang="ja-JP" altLang="en-US" sz="2000">
              <a:solidFill>
                <a:schemeClr val="accent5">
                  <a:lumMod val="75000"/>
                </a:schemeClr>
              </a:solidFill>
              <a:latin typeface="Helvetica Neue" panose="02000503000000020004" pitchFamily="2" charset="0"/>
              <a:cs typeface="Helvetica Neue" panose="02000503000000020004" pitchFamily="2" charset="0"/>
            </a:endParaRPr>
          </a:p>
        </p:txBody>
      </p:sp>
      <p:sp>
        <p:nvSpPr>
          <p:cNvPr id="5" name="テキスト ボックス 4">
            <a:extLst>
              <a:ext uri="{FF2B5EF4-FFF2-40B4-BE49-F238E27FC236}">
                <a16:creationId xmlns:a16="http://schemas.microsoft.com/office/drawing/2014/main" id="{7EED69C1-7983-3042-B29C-C068A54FE350}"/>
              </a:ext>
            </a:extLst>
          </p:cNvPr>
          <p:cNvSpPr txBox="1"/>
          <p:nvPr/>
        </p:nvSpPr>
        <p:spPr>
          <a:xfrm>
            <a:off x="2692265" y="6201157"/>
            <a:ext cx="1850186" cy="400110"/>
          </a:xfrm>
          <a:prstGeom prst="rect">
            <a:avLst/>
          </a:prstGeom>
          <a:noFill/>
        </p:spPr>
        <p:txBody>
          <a:bodyPr wrap="none" rtlCol="0">
            <a:spAutoFit/>
          </a:bodyPr>
          <a:lstStyle/>
          <a:p>
            <a:r>
              <a:rPr kumimoji="1" lang="en-US" altLang="ja-JP" sz="20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Convolution#1</a:t>
            </a:r>
            <a:endParaRPr kumimoji="1" lang="ja-JP" altLang="en-US" sz="2000">
              <a:solidFill>
                <a:schemeClr val="bg2">
                  <a:lumMod val="50000"/>
                </a:schemeClr>
              </a:solidFill>
              <a:latin typeface="Helvetica Neue" panose="02000503000000020004" pitchFamily="2" charset="0"/>
              <a:cs typeface="Helvetica Neue" panose="02000503000000020004" pitchFamily="2" charset="0"/>
            </a:endParaRPr>
          </a:p>
        </p:txBody>
      </p:sp>
      <p:sp>
        <p:nvSpPr>
          <p:cNvPr id="17" name="テキスト ボックス 16">
            <a:extLst>
              <a:ext uri="{FF2B5EF4-FFF2-40B4-BE49-F238E27FC236}">
                <a16:creationId xmlns:a16="http://schemas.microsoft.com/office/drawing/2014/main" id="{DFD4F916-58AA-2246-B484-0BA0258977F9}"/>
              </a:ext>
            </a:extLst>
          </p:cNvPr>
          <p:cNvSpPr txBox="1"/>
          <p:nvPr/>
        </p:nvSpPr>
        <p:spPr>
          <a:xfrm>
            <a:off x="5093605" y="6193425"/>
            <a:ext cx="1850186" cy="400110"/>
          </a:xfrm>
          <a:prstGeom prst="rect">
            <a:avLst/>
          </a:prstGeom>
          <a:noFill/>
        </p:spPr>
        <p:txBody>
          <a:bodyPr wrap="none" rtlCol="0">
            <a:spAutoFit/>
          </a:bodyPr>
          <a:lstStyle/>
          <a:p>
            <a:r>
              <a:rPr lang="en-US" altLang="ja-JP" sz="20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Convolution#2</a:t>
            </a:r>
            <a:endParaRPr lang="ja-JP" altLang="en-US" sz="2000">
              <a:solidFill>
                <a:schemeClr val="bg2">
                  <a:lumMod val="50000"/>
                </a:schemeClr>
              </a:solidFill>
              <a:latin typeface="Helvetica Neue" panose="02000503000000020004" pitchFamily="2" charset="0"/>
              <a:cs typeface="Helvetica Neue" panose="02000503000000020004" pitchFamily="2" charset="0"/>
            </a:endParaRPr>
          </a:p>
        </p:txBody>
      </p:sp>
      <p:sp>
        <p:nvSpPr>
          <p:cNvPr id="21" name="テキスト ボックス 20">
            <a:extLst>
              <a:ext uri="{FF2B5EF4-FFF2-40B4-BE49-F238E27FC236}">
                <a16:creationId xmlns:a16="http://schemas.microsoft.com/office/drawing/2014/main" id="{DF9E5423-A60A-0D47-9756-79FB0BF3A173}"/>
              </a:ext>
            </a:extLst>
          </p:cNvPr>
          <p:cNvSpPr txBox="1"/>
          <p:nvPr/>
        </p:nvSpPr>
        <p:spPr>
          <a:xfrm>
            <a:off x="7350720" y="6208271"/>
            <a:ext cx="1850186" cy="400110"/>
          </a:xfrm>
          <a:prstGeom prst="rect">
            <a:avLst/>
          </a:prstGeom>
          <a:noFill/>
        </p:spPr>
        <p:txBody>
          <a:bodyPr wrap="none" rtlCol="0">
            <a:spAutoFit/>
          </a:bodyPr>
          <a:lstStyle/>
          <a:p>
            <a:r>
              <a:rPr lang="en-US" altLang="ja-JP" sz="20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Convolution#3</a:t>
            </a:r>
            <a:endParaRPr lang="ja-JP" altLang="en-US" sz="2000">
              <a:solidFill>
                <a:schemeClr val="bg2">
                  <a:lumMod val="50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55878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直方体 33">
            <a:extLst>
              <a:ext uri="{FF2B5EF4-FFF2-40B4-BE49-F238E27FC236}">
                <a16:creationId xmlns:a16="http://schemas.microsoft.com/office/drawing/2014/main" id="{50CB56C2-FC2B-FE44-BAAB-6C584AB555BA}"/>
              </a:ext>
            </a:extLst>
          </p:cNvPr>
          <p:cNvSpPr/>
          <p:nvPr/>
        </p:nvSpPr>
        <p:spPr>
          <a:xfrm>
            <a:off x="7543620" y="3480429"/>
            <a:ext cx="1613412" cy="1641135"/>
          </a:xfrm>
          <a:prstGeom prst="cube">
            <a:avLst>
              <a:gd name="adj" fmla="val 7786"/>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E75D8CE-8951-C340-8B0B-A50ABE060846}"/>
              </a:ext>
            </a:extLst>
          </p:cNvPr>
          <p:cNvSpPr>
            <a:spLocks noGrp="1"/>
          </p:cNvSpPr>
          <p:nvPr>
            <p:ph type="title"/>
          </p:nvPr>
        </p:nvSpPr>
        <p:spPr/>
        <p:txBody>
          <a:bodyPr/>
          <a:lstStyle/>
          <a:p>
            <a:r>
              <a:rPr lang="en-US" altLang="ja-JP" b="0" dirty="0"/>
              <a:t>Attribute dimension in SOAP </a:t>
            </a:r>
            <a:endParaRPr kumimoji="1" lang="ja-JP" altLang="en-US" b="0"/>
          </a:p>
        </p:txBody>
      </p:sp>
      <p:sp>
        <p:nvSpPr>
          <p:cNvPr id="3" name="テキスト プレースホルダー 2">
            <a:extLst>
              <a:ext uri="{FF2B5EF4-FFF2-40B4-BE49-F238E27FC236}">
                <a16:creationId xmlns:a16="http://schemas.microsoft.com/office/drawing/2014/main" id="{087030DD-B573-014F-AD77-80B28ACB86FC}"/>
              </a:ext>
            </a:extLst>
          </p:cNvPr>
          <p:cNvSpPr>
            <a:spLocks noGrp="1"/>
          </p:cNvSpPr>
          <p:nvPr>
            <p:ph type="body" sz="quarter" idx="10"/>
          </p:nvPr>
        </p:nvSpPr>
        <p:spPr>
          <a:xfrm>
            <a:off x="587828" y="1354098"/>
            <a:ext cx="11016343" cy="4593090"/>
          </a:xfrm>
        </p:spPr>
        <p:txBody>
          <a:bodyPr>
            <a:noAutofit/>
          </a:bodyPr>
          <a:lstStyle/>
          <a:p>
            <a:r>
              <a:rPr lang="en-US" altLang="ja-JP" sz="2000" dirty="0">
                <a:solidFill>
                  <a:schemeClr val="bg2">
                    <a:lumMod val="25000"/>
                  </a:schemeClr>
                </a:solidFill>
              </a:rPr>
              <a:t> Sample</a:t>
            </a:r>
            <a:r>
              <a:rPr lang="ja-JP" altLang="en-US" sz="2000">
                <a:solidFill>
                  <a:schemeClr val="bg2">
                    <a:lumMod val="25000"/>
                  </a:schemeClr>
                </a:solidFill>
              </a:rPr>
              <a:t> </a:t>
            </a:r>
            <a:r>
              <a:rPr lang="en-US" altLang="ja-JP" sz="2000" dirty="0">
                <a:solidFill>
                  <a:schemeClr val="bg2">
                    <a:lumMod val="25000"/>
                  </a:schemeClr>
                </a:solidFill>
              </a:rPr>
              <a:t>… </a:t>
            </a:r>
            <a:r>
              <a:rPr lang="en-US" altLang="ja-JP" sz="2000" dirty="0">
                <a:solidFill>
                  <a:schemeClr val="bg2">
                    <a:lumMod val="75000"/>
                  </a:schemeClr>
                </a:solidFill>
              </a:rPr>
              <a:t>partitioning training samples ( Data parallelism )</a:t>
            </a:r>
          </a:p>
          <a:p>
            <a:r>
              <a:rPr lang="en-US" altLang="ja-JP" sz="2000" dirty="0">
                <a:solidFill>
                  <a:schemeClr val="bg2">
                    <a:lumMod val="25000"/>
                  </a:schemeClr>
                </a:solidFill>
              </a:rPr>
              <a:t> Operator … </a:t>
            </a:r>
            <a:r>
              <a:rPr lang="en-US" altLang="ja-JP" sz="2000" dirty="0">
                <a:solidFill>
                  <a:schemeClr val="bg2">
                    <a:lumMod val="75000"/>
                  </a:schemeClr>
                </a:solidFill>
              </a:rPr>
              <a:t>partitioning operators in DNN </a:t>
            </a:r>
          </a:p>
          <a:p>
            <a:r>
              <a:rPr lang="en-US" altLang="ja-JP" sz="2000" dirty="0">
                <a:solidFill>
                  <a:schemeClr val="bg2">
                    <a:lumMod val="25000"/>
                  </a:schemeClr>
                </a:solidFill>
              </a:rPr>
              <a:t> </a:t>
            </a:r>
            <a:r>
              <a:rPr lang="en-US" altLang="ja-JP" sz="2000" dirty="0">
                <a:solidFill>
                  <a:srgbClr val="DFAB09"/>
                </a:solidFill>
              </a:rPr>
              <a:t>Attribute </a:t>
            </a:r>
            <a:r>
              <a:rPr lang="en-US" altLang="ja-JP" sz="2000" dirty="0">
                <a:solidFill>
                  <a:schemeClr val="bg2">
                    <a:lumMod val="25000"/>
                  </a:schemeClr>
                </a:solidFill>
              </a:rPr>
              <a:t>… partitioning attributes in a sample</a:t>
            </a:r>
          </a:p>
          <a:p>
            <a:r>
              <a:rPr lang="en-US" altLang="ja-JP" sz="2000" dirty="0">
                <a:solidFill>
                  <a:schemeClr val="bg2">
                    <a:lumMod val="25000"/>
                  </a:schemeClr>
                </a:solidFill>
              </a:rPr>
              <a:t> Parameter</a:t>
            </a:r>
            <a:br>
              <a:rPr lang="en-US" altLang="ja-JP" sz="2000" dirty="0">
                <a:solidFill>
                  <a:schemeClr val="bg2">
                    <a:lumMod val="25000"/>
                  </a:schemeClr>
                </a:solidFill>
              </a:rPr>
            </a:br>
            <a:endParaRPr lang="en-US" altLang="ja-JP" sz="2000" dirty="0">
              <a:solidFill>
                <a:schemeClr val="bg2">
                  <a:lumMod val="25000"/>
                </a:schemeClr>
              </a:solidFill>
            </a:endParaRPr>
          </a:p>
          <a:p>
            <a:pPr marL="0" indent="0">
              <a:buNone/>
            </a:pPr>
            <a:endParaRPr lang="en-US" altLang="ja-JP" sz="2400" dirty="0">
              <a:solidFill>
                <a:schemeClr val="bg2">
                  <a:lumMod val="25000"/>
                </a:schemeClr>
              </a:solidFill>
            </a:endParaRPr>
          </a:p>
          <a:p>
            <a:pPr marL="0" indent="0">
              <a:buNone/>
            </a:pPr>
            <a:endParaRPr lang="en-US" altLang="ja-JP" sz="2400" dirty="0">
              <a:solidFill>
                <a:schemeClr val="bg2">
                  <a:lumMod val="25000"/>
                </a:schemeClr>
              </a:solidFill>
            </a:endParaRPr>
          </a:p>
        </p:txBody>
      </p:sp>
      <p:sp>
        <p:nvSpPr>
          <p:cNvPr id="4" name="スライド番号プレースホルダー 3">
            <a:extLst>
              <a:ext uri="{FF2B5EF4-FFF2-40B4-BE49-F238E27FC236}">
                <a16:creationId xmlns:a16="http://schemas.microsoft.com/office/drawing/2014/main" id="{D7BA0EEA-7539-6340-9E23-3DA7C4AE5DB0}"/>
              </a:ext>
            </a:extLst>
          </p:cNvPr>
          <p:cNvSpPr>
            <a:spLocks noGrp="1"/>
          </p:cNvSpPr>
          <p:nvPr>
            <p:ph type="sldNum" sz="quarter" idx="12"/>
          </p:nvPr>
        </p:nvSpPr>
        <p:spPr/>
        <p:txBody>
          <a:bodyPr/>
          <a:lstStyle/>
          <a:p>
            <a:fld id="{B817670A-684B-CF4C-99EB-673346015194}" type="slidenum">
              <a:rPr lang="ja-JP" altLang="en-US" smtClean="0"/>
              <a:pPr/>
              <a:t>17</a:t>
            </a:fld>
            <a:endParaRPr lang="ja-JP" altLang="en-US"/>
          </a:p>
        </p:txBody>
      </p:sp>
      <p:sp>
        <p:nvSpPr>
          <p:cNvPr id="26" name="テキスト ボックス 25">
            <a:extLst>
              <a:ext uri="{FF2B5EF4-FFF2-40B4-BE49-F238E27FC236}">
                <a16:creationId xmlns:a16="http://schemas.microsoft.com/office/drawing/2014/main" id="{DA9FD8E3-90B2-CC46-99B8-AAF527EB42D8}"/>
              </a:ext>
            </a:extLst>
          </p:cNvPr>
          <p:cNvSpPr txBox="1"/>
          <p:nvPr/>
        </p:nvSpPr>
        <p:spPr>
          <a:xfrm>
            <a:off x="5921402" y="4143504"/>
            <a:ext cx="881973" cy="400110"/>
          </a:xfrm>
          <a:prstGeom prst="rect">
            <a:avLst/>
          </a:prstGeom>
          <a:noFill/>
        </p:spPr>
        <p:txBody>
          <a:bodyPr wrap="none" rtlCol="0">
            <a:spAutoFit/>
          </a:bodyPr>
          <a:lstStyle/>
          <a:p>
            <a:pPr algn="ctr"/>
            <a:r>
              <a:rPr kumimoji="1" lang="en-US" altLang="ja-JP" sz="2000" dirty="0">
                <a:solidFill>
                  <a:schemeClr val="accent4">
                    <a:lumMod val="75000"/>
                  </a:schemeClr>
                </a:solidFill>
                <a:latin typeface="Helvetica Neue" panose="02000503000000020004" pitchFamily="2" charset="0"/>
              </a:rPr>
              <a:t>GPU1</a:t>
            </a:r>
            <a:endParaRPr kumimoji="1" lang="ja-JP" altLang="en-US" sz="2000">
              <a:solidFill>
                <a:schemeClr val="accent4">
                  <a:lumMod val="75000"/>
                </a:schemeClr>
              </a:solidFill>
              <a:latin typeface="Helvetica Neue" panose="02000503000000020004" pitchFamily="2" charset="0"/>
            </a:endParaRPr>
          </a:p>
        </p:txBody>
      </p:sp>
      <p:sp>
        <p:nvSpPr>
          <p:cNvPr id="27" name="テキスト ボックス 26">
            <a:extLst>
              <a:ext uri="{FF2B5EF4-FFF2-40B4-BE49-F238E27FC236}">
                <a16:creationId xmlns:a16="http://schemas.microsoft.com/office/drawing/2014/main" id="{C68FAA72-3AB4-2F4D-B111-6142E8848CC9}"/>
              </a:ext>
            </a:extLst>
          </p:cNvPr>
          <p:cNvSpPr txBox="1"/>
          <p:nvPr/>
        </p:nvSpPr>
        <p:spPr>
          <a:xfrm>
            <a:off x="6210980" y="3776015"/>
            <a:ext cx="881973" cy="400110"/>
          </a:xfrm>
          <a:prstGeom prst="rect">
            <a:avLst/>
          </a:prstGeom>
          <a:noFill/>
        </p:spPr>
        <p:txBody>
          <a:bodyPr wrap="none" rtlCol="0">
            <a:spAutoFit/>
          </a:bodyPr>
          <a:lstStyle/>
          <a:p>
            <a:pPr algn="ctr"/>
            <a:r>
              <a:rPr kumimoji="1" lang="en-US" altLang="ja-JP" sz="2000" dirty="0">
                <a:solidFill>
                  <a:schemeClr val="accent2">
                    <a:lumMod val="75000"/>
                  </a:schemeClr>
                </a:solidFill>
                <a:latin typeface="Helvetica Neue" panose="02000503000000020004" pitchFamily="2" charset="0"/>
              </a:rPr>
              <a:t>GPU2</a:t>
            </a:r>
            <a:endParaRPr kumimoji="1" lang="ja-JP" altLang="en-US" sz="2000">
              <a:solidFill>
                <a:schemeClr val="accent2">
                  <a:lumMod val="75000"/>
                </a:schemeClr>
              </a:solidFill>
              <a:latin typeface="Helvetica Neue" panose="02000503000000020004" pitchFamily="2" charset="0"/>
            </a:endParaRPr>
          </a:p>
        </p:txBody>
      </p:sp>
      <p:sp>
        <p:nvSpPr>
          <p:cNvPr id="28" name="テキスト ボックス 27">
            <a:extLst>
              <a:ext uri="{FF2B5EF4-FFF2-40B4-BE49-F238E27FC236}">
                <a16:creationId xmlns:a16="http://schemas.microsoft.com/office/drawing/2014/main" id="{785ECE1E-8636-F04A-B06F-761182D1F5A9}"/>
              </a:ext>
            </a:extLst>
          </p:cNvPr>
          <p:cNvSpPr txBox="1"/>
          <p:nvPr/>
        </p:nvSpPr>
        <p:spPr>
          <a:xfrm>
            <a:off x="6407196" y="3379097"/>
            <a:ext cx="881973" cy="400110"/>
          </a:xfrm>
          <a:prstGeom prst="rect">
            <a:avLst/>
          </a:prstGeom>
          <a:noFill/>
        </p:spPr>
        <p:txBody>
          <a:bodyPr wrap="none" rtlCol="0">
            <a:spAutoFit/>
          </a:bodyPr>
          <a:lstStyle/>
          <a:p>
            <a:pPr algn="ctr"/>
            <a:r>
              <a:rPr kumimoji="1" lang="en-US" altLang="ja-JP" sz="2000" dirty="0">
                <a:solidFill>
                  <a:schemeClr val="accent5">
                    <a:lumMod val="75000"/>
                  </a:schemeClr>
                </a:solidFill>
                <a:latin typeface="Helvetica Neue" panose="02000503000000020004" pitchFamily="2" charset="0"/>
              </a:rPr>
              <a:t>GPU3</a:t>
            </a:r>
            <a:endParaRPr kumimoji="1" lang="ja-JP" altLang="en-US" sz="2000">
              <a:solidFill>
                <a:schemeClr val="accent5">
                  <a:lumMod val="75000"/>
                </a:schemeClr>
              </a:solidFill>
              <a:latin typeface="Helvetica Neue" panose="02000503000000020004" pitchFamily="2" charset="0"/>
            </a:endParaRPr>
          </a:p>
        </p:txBody>
      </p:sp>
      <p:sp>
        <p:nvSpPr>
          <p:cNvPr id="29" name="テキスト ボックス 28">
            <a:extLst>
              <a:ext uri="{FF2B5EF4-FFF2-40B4-BE49-F238E27FC236}">
                <a16:creationId xmlns:a16="http://schemas.microsoft.com/office/drawing/2014/main" id="{6B7EB987-D8CF-0248-A693-E40EC9E0F20E}"/>
              </a:ext>
            </a:extLst>
          </p:cNvPr>
          <p:cNvSpPr txBox="1"/>
          <p:nvPr/>
        </p:nvSpPr>
        <p:spPr>
          <a:xfrm>
            <a:off x="6661647" y="2998077"/>
            <a:ext cx="881973" cy="400110"/>
          </a:xfrm>
          <a:prstGeom prst="rect">
            <a:avLst/>
          </a:prstGeom>
          <a:noFill/>
        </p:spPr>
        <p:txBody>
          <a:bodyPr wrap="none" rtlCol="0">
            <a:spAutoFit/>
          </a:bodyPr>
          <a:lstStyle/>
          <a:p>
            <a:pPr algn="ctr"/>
            <a:r>
              <a:rPr lang="en-US" altLang="ja-JP" sz="2000" dirty="0">
                <a:solidFill>
                  <a:schemeClr val="accent6">
                    <a:lumMod val="75000"/>
                  </a:schemeClr>
                </a:solidFill>
                <a:latin typeface="Helvetica Neue" panose="02000503000000020004" pitchFamily="2" charset="0"/>
              </a:rPr>
              <a:t>GPU4</a:t>
            </a:r>
            <a:endParaRPr kumimoji="1" lang="ja-JP" altLang="en-US" sz="2000">
              <a:solidFill>
                <a:schemeClr val="accent6">
                  <a:lumMod val="75000"/>
                </a:schemeClr>
              </a:solidFill>
              <a:latin typeface="Helvetica Neue" panose="02000503000000020004" pitchFamily="2" charset="0"/>
            </a:endParaRPr>
          </a:p>
        </p:txBody>
      </p:sp>
      <p:sp>
        <p:nvSpPr>
          <p:cNvPr id="33" name="直方体 32">
            <a:extLst>
              <a:ext uri="{FF2B5EF4-FFF2-40B4-BE49-F238E27FC236}">
                <a16:creationId xmlns:a16="http://schemas.microsoft.com/office/drawing/2014/main" id="{B732AA1D-F487-C745-B37E-283441CFDF50}"/>
              </a:ext>
            </a:extLst>
          </p:cNvPr>
          <p:cNvSpPr/>
          <p:nvPr/>
        </p:nvSpPr>
        <p:spPr>
          <a:xfrm>
            <a:off x="7325244" y="3738157"/>
            <a:ext cx="1613412" cy="1641135"/>
          </a:xfrm>
          <a:prstGeom prst="cube">
            <a:avLst>
              <a:gd name="adj" fmla="val 7786"/>
            </a:avLst>
          </a:prstGeom>
          <a:solidFill>
            <a:schemeClr val="accent5">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方体 31">
            <a:extLst>
              <a:ext uri="{FF2B5EF4-FFF2-40B4-BE49-F238E27FC236}">
                <a16:creationId xmlns:a16="http://schemas.microsoft.com/office/drawing/2014/main" id="{6547DB65-CA42-6940-9946-05D79F748093}"/>
              </a:ext>
            </a:extLst>
          </p:cNvPr>
          <p:cNvSpPr/>
          <p:nvPr/>
        </p:nvSpPr>
        <p:spPr>
          <a:xfrm>
            <a:off x="7092953" y="3995885"/>
            <a:ext cx="1613412" cy="1641135"/>
          </a:xfrm>
          <a:prstGeom prst="cube">
            <a:avLst>
              <a:gd name="adj" fmla="val 7786"/>
            </a:avLst>
          </a:prstGeom>
          <a:solidFill>
            <a:schemeClr val="accent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方体 30">
            <a:extLst>
              <a:ext uri="{FF2B5EF4-FFF2-40B4-BE49-F238E27FC236}">
                <a16:creationId xmlns:a16="http://schemas.microsoft.com/office/drawing/2014/main" id="{1E20AF41-167F-1641-ADB3-4CAADB913249}"/>
              </a:ext>
            </a:extLst>
          </p:cNvPr>
          <p:cNvSpPr/>
          <p:nvPr/>
        </p:nvSpPr>
        <p:spPr>
          <a:xfrm>
            <a:off x="6803374" y="4253613"/>
            <a:ext cx="1613412" cy="1641135"/>
          </a:xfrm>
          <a:prstGeom prst="cube">
            <a:avLst>
              <a:gd name="adj" fmla="val 7786"/>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2B4B3CA9-58BF-3148-82E6-DD27A3CBF873}"/>
              </a:ext>
            </a:extLst>
          </p:cNvPr>
          <p:cNvSpPr txBox="1"/>
          <p:nvPr/>
        </p:nvSpPr>
        <p:spPr>
          <a:xfrm>
            <a:off x="3611305" y="6276692"/>
            <a:ext cx="3975768" cy="461665"/>
          </a:xfrm>
          <a:prstGeom prst="rect">
            <a:avLst/>
          </a:prstGeom>
          <a:noFill/>
        </p:spPr>
        <p:txBody>
          <a:bodyPr wrap="none" rtlCol="0">
            <a:spAutoFit/>
          </a:bodyPr>
          <a:lstStyle/>
          <a:p>
            <a:r>
              <a:rPr kumimoji="1" lang="en-US" altLang="ja-JP" sz="2400" dirty="0">
                <a:solidFill>
                  <a:schemeClr val="bg2">
                    <a:lumMod val="25000"/>
                  </a:schemeClr>
                </a:solidFill>
                <a:latin typeface="Helvetica Neue" panose="02000503000000020004" pitchFamily="2" charset="0"/>
              </a:rPr>
              <a:t>Parallelizing 1D convolution</a:t>
            </a:r>
            <a:endParaRPr kumimoji="1" lang="ja-JP" altLang="en-US" sz="2400">
              <a:solidFill>
                <a:schemeClr val="bg2">
                  <a:lumMod val="25000"/>
                </a:schemeClr>
              </a:solidFill>
              <a:latin typeface="Helvetica Neue" panose="02000503000000020004" pitchFamily="2" charset="0"/>
            </a:endParaRPr>
          </a:p>
        </p:txBody>
      </p:sp>
      <p:sp>
        <p:nvSpPr>
          <p:cNvPr id="23" name="直方体 22">
            <a:extLst>
              <a:ext uri="{FF2B5EF4-FFF2-40B4-BE49-F238E27FC236}">
                <a16:creationId xmlns:a16="http://schemas.microsoft.com/office/drawing/2014/main" id="{EC22AEB2-9D47-724B-BE23-34B09FE0DD2F}"/>
              </a:ext>
            </a:extLst>
          </p:cNvPr>
          <p:cNvSpPr/>
          <p:nvPr/>
        </p:nvSpPr>
        <p:spPr>
          <a:xfrm>
            <a:off x="2096870" y="3676308"/>
            <a:ext cx="2002776" cy="2001600"/>
          </a:xfrm>
          <a:prstGeom prst="cub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8208BFF2-1C18-0C47-8ADF-04B1E832BEBD}"/>
              </a:ext>
            </a:extLst>
          </p:cNvPr>
          <p:cNvSpPr txBox="1"/>
          <p:nvPr/>
        </p:nvSpPr>
        <p:spPr>
          <a:xfrm>
            <a:off x="2363062" y="5677908"/>
            <a:ext cx="1055097"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Sample</a:t>
            </a:r>
            <a:endParaRPr kumimoji="1" lang="ja-JP" altLang="en-US" sz="2000">
              <a:solidFill>
                <a:schemeClr val="bg2">
                  <a:lumMod val="25000"/>
                </a:schemeClr>
              </a:solidFill>
              <a:latin typeface="Helvetica Neue" panose="02000503000000020004" pitchFamily="2" charset="0"/>
            </a:endParaRPr>
          </a:p>
        </p:txBody>
      </p:sp>
      <p:sp>
        <p:nvSpPr>
          <p:cNvPr id="25" name="テキスト ボックス 24">
            <a:extLst>
              <a:ext uri="{FF2B5EF4-FFF2-40B4-BE49-F238E27FC236}">
                <a16:creationId xmlns:a16="http://schemas.microsoft.com/office/drawing/2014/main" id="{41139D62-A366-EB42-B24D-32E65184E780}"/>
              </a:ext>
            </a:extLst>
          </p:cNvPr>
          <p:cNvSpPr txBox="1"/>
          <p:nvPr/>
        </p:nvSpPr>
        <p:spPr>
          <a:xfrm rot="16200000">
            <a:off x="1177587" y="4656009"/>
            <a:ext cx="1370888"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Parameter</a:t>
            </a:r>
            <a:endParaRPr kumimoji="1" lang="ja-JP" altLang="en-US" sz="2000">
              <a:solidFill>
                <a:schemeClr val="bg2">
                  <a:lumMod val="25000"/>
                </a:schemeClr>
              </a:solidFill>
              <a:latin typeface="Helvetica Neue" panose="02000503000000020004" pitchFamily="2" charset="0"/>
            </a:endParaRPr>
          </a:p>
        </p:txBody>
      </p:sp>
      <p:sp>
        <p:nvSpPr>
          <p:cNvPr id="35" name="テキスト ボックス 34">
            <a:extLst>
              <a:ext uri="{FF2B5EF4-FFF2-40B4-BE49-F238E27FC236}">
                <a16:creationId xmlns:a16="http://schemas.microsoft.com/office/drawing/2014/main" id="{A3451EB3-4D51-E642-BE91-10FF9BFD24C1}"/>
              </a:ext>
            </a:extLst>
          </p:cNvPr>
          <p:cNvSpPr txBox="1"/>
          <p:nvPr/>
        </p:nvSpPr>
        <p:spPr>
          <a:xfrm rot="18896774">
            <a:off x="3616277" y="5334677"/>
            <a:ext cx="737702"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Pixel</a:t>
            </a:r>
            <a:endParaRPr kumimoji="1" lang="ja-JP" altLang="en-US" sz="2000">
              <a:solidFill>
                <a:schemeClr val="bg2">
                  <a:lumMod val="25000"/>
                </a:schemeClr>
              </a:solidFill>
              <a:latin typeface="Helvetica Neue" panose="02000503000000020004" pitchFamily="2" charset="0"/>
            </a:endParaRPr>
          </a:p>
        </p:txBody>
      </p:sp>
      <p:sp>
        <p:nvSpPr>
          <p:cNvPr id="36" name="右矢印 35">
            <a:extLst>
              <a:ext uri="{FF2B5EF4-FFF2-40B4-BE49-F238E27FC236}">
                <a16:creationId xmlns:a16="http://schemas.microsoft.com/office/drawing/2014/main" id="{5664589B-0F27-E14F-ABF2-E9ED55F312AE}"/>
              </a:ext>
            </a:extLst>
          </p:cNvPr>
          <p:cNvSpPr/>
          <p:nvPr/>
        </p:nvSpPr>
        <p:spPr>
          <a:xfrm>
            <a:off x="4739076" y="4579154"/>
            <a:ext cx="987552" cy="553820"/>
          </a:xfrm>
          <a:prstGeom prst="rightArrow">
            <a:avLst/>
          </a:prstGeom>
          <a:solidFill>
            <a:srgbClr val="425269"/>
          </a:solidFill>
          <a:ln>
            <a:solidFill>
              <a:srgbClr val="425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5239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5D8CE-8951-C340-8B0B-A50ABE060846}"/>
              </a:ext>
            </a:extLst>
          </p:cNvPr>
          <p:cNvSpPr>
            <a:spLocks noGrp="1"/>
          </p:cNvSpPr>
          <p:nvPr>
            <p:ph type="title"/>
          </p:nvPr>
        </p:nvSpPr>
        <p:spPr/>
        <p:txBody>
          <a:bodyPr/>
          <a:lstStyle/>
          <a:p>
            <a:r>
              <a:rPr lang="en-US" altLang="ja-JP" b="0" dirty="0">
                <a:ea typeface="Helvetica Neue" panose="02000503000000020004" pitchFamily="2" charset="0"/>
              </a:rPr>
              <a:t>Parameter dimension in SOAP </a:t>
            </a:r>
            <a:endParaRPr kumimoji="1" lang="ja-JP" altLang="en-US" b="0"/>
          </a:p>
        </p:txBody>
      </p:sp>
      <p:sp>
        <p:nvSpPr>
          <p:cNvPr id="3" name="テキスト プレースホルダー 2">
            <a:extLst>
              <a:ext uri="{FF2B5EF4-FFF2-40B4-BE49-F238E27FC236}">
                <a16:creationId xmlns:a16="http://schemas.microsoft.com/office/drawing/2014/main" id="{087030DD-B573-014F-AD77-80B28ACB86FC}"/>
              </a:ext>
            </a:extLst>
          </p:cNvPr>
          <p:cNvSpPr>
            <a:spLocks noGrp="1"/>
          </p:cNvSpPr>
          <p:nvPr>
            <p:ph type="body" sz="quarter" idx="10"/>
          </p:nvPr>
        </p:nvSpPr>
        <p:spPr/>
        <p:txBody>
          <a:bodyPr>
            <a:noAutofit/>
          </a:bodyPr>
          <a:lstStyle/>
          <a:p>
            <a:r>
              <a:rPr lang="en-US" altLang="ja-JP" sz="2000" dirty="0">
                <a:solidFill>
                  <a:schemeClr val="bg2">
                    <a:lumMod val="25000"/>
                  </a:schemeClr>
                </a:solidFill>
                <a:ea typeface="Helvetica Neue" panose="02000503000000020004" pitchFamily="2" charset="0"/>
              </a:rPr>
              <a:t> Sample</a:t>
            </a:r>
            <a:r>
              <a:rPr lang="ja-JP" altLang="en-US" sz="2000">
                <a:solidFill>
                  <a:schemeClr val="bg2">
                    <a:lumMod val="25000"/>
                  </a:schemeClr>
                </a:solidFill>
              </a:rPr>
              <a:t> </a:t>
            </a:r>
            <a:r>
              <a:rPr lang="en-US" altLang="ja-JP" sz="2000" dirty="0">
                <a:solidFill>
                  <a:schemeClr val="bg2">
                    <a:lumMod val="25000"/>
                  </a:schemeClr>
                </a:solidFill>
                <a:ea typeface="Helvetica Neue" panose="02000503000000020004" pitchFamily="2" charset="0"/>
              </a:rPr>
              <a:t>… </a:t>
            </a:r>
            <a:r>
              <a:rPr lang="en-US" altLang="ja-JP" sz="2000" dirty="0">
                <a:solidFill>
                  <a:schemeClr val="bg2">
                    <a:lumMod val="75000"/>
                  </a:schemeClr>
                </a:solidFill>
                <a:ea typeface="Helvetica Neue" panose="02000503000000020004" pitchFamily="2" charset="0"/>
              </a:rPr>
              <a:t>partitioning training samples ( Data parallelism )</a:t>
            </a:r>
          </a:p>
          <a:p>
            <a:r>
              <a:rPr lang="en-US" altLang="ja-JP" sz="2000" dirty="0">
                <a:solidFill>
                  <a:schemeClr val="bg2">
                    <a:lumMod val="25000"/>
                  </a:schemeClr>
                </a:solidFill>
                <a:ea typeface="Helvetica Neue" panose="02000503000000020004" pitchFamily="2" charset="0"/>
              </a:rPr>
              <a:t> Operator … </a:t>
            </a:r>
            <a:r>
              <a:rPr lang="en-US" altLang="ja-JP" sz="2000" dirty="0">
                <a:solidFill>
                  <a:schemeClr val="bg2">
                    <a:lumMod val="75000"/>
                  </a:schemeClr>
                </a:solidFill>
                <a:ea typeface="Helvetica Neue" panose="02000503000000020004" pitchFamily="2" charset="0"/>
              </a:rPr>
              <a:t>partitioning operators in DNN </a:t>
            </a:r>
          </a:p>
          <a:p>
            <a:r>
              <a:rPr lang="en-US" altLang="ja-JP" sz="2000" dirty="0">
                <a:solidFill>
                  <a:schemeClr val="bg2">
                    <a:lumMod val="25000"/>
                  </a:schemeClr>
                </a:solidFill>
                <a:ea typeface="Helvetica Neue" panose="02000503000000020004" pitchFamily="2" charset="0"/>
              </a:rPr>
              <a:t> Attribute … </a:t>
            </a:r>
            <a:r>
              <a:rPr lang="en-US" altLang="ja-JP" sz="2000" dirty="0">
                <a:solidFill>
                  <a:schemeClr val="bg2">
                    <a:lumMod val="75000"/>
                  </a:schemeClr>
                </a:solidFill>
                <a:ea typeface="Helvetica Neue" panose="02000503000000020004" pitchFamily="2" charset="0"/>
              </a:rPr>
              <a:t>partitioning attributes in a sample</a:t>
            </a:r>
          </a:p>
          <a:p>
            <a:r>
              <a:rPr lang="en-US" altLang="ja-JP" sz="2000" dirty="0">
                <a:solidFill>
                  <a:schemeClr val="bg2">
                    <a:lumMod val="25000"/>
                  </a:schemeClr>
                </a:solidFill>
                <a:ea typeface="Helvetica Neue" panose="02000503000000020004" pitchFamily="2" charset="0"/>
              </a:rPr>
              <a:t> </a:t>
            </a:r>
            <a:r>
              <a:rPr lang="en-US" altLang="ja-JP" sz="2000" dirty="0">
                <a:solidFill>
                  <a:srgbClr val="DFAB09"/>
                </a:solidFill>
                <a:ea typeface="Helvetica Neue" panose="02000503000000020004" pitchFamily="2" charset="0"/>
              </a:rPr>
              <a:t>Parameter</a:t>
            </a:r>
            <a:r>
              <a:rPr lang="en-US" altLang="ja-JP" sz="2000" dirty="0">
                <a:solidFill>
                  <a:schemeClr val="bg2">
                    <a:lumMod val="25000"/>
                  </a:schemeClr>
                </a:solidFill>
                <a:ea typeface="Helvetica Neue" panose="02000503000000020004" pitchFamily="2" charset="0"/>
              </a:rPr>
              <a:t> … partitioning parameters in an operator</a:t>
            </a:r>
          </a:p>
          <a:p>
            <a:pPr marL="0" indent="0">
              <a:buNone/>
            </a:pPr>
            <a:endParaRPr lang="en-US" altLang="ja-JP" sz="2400" dirty="0">
              <a:solidFill>
                <a:schemeClr val="bg2">
                  <a:lumMod val="25000"/>
                </a:schemeClr>
              </a:solidFill>
              <a:ea typeface="Helvetica Neue" panose="02000503000000020004" pitchFamily="2" charset="0"/>
            </a:endParaRPr>
          </a:p>
          <a:p>
            <a:pPr marL="0" indent="0">
              <a:buNone/>
            </a:pPr>
            <a:endParaRPr lang="en-US" altLang="ja-JP" sz="2400" dirty="0">
              <a:solidFill>
                <a:schemeClr val="bg2">
                  <a:lumMod val="25000"/>
                </a:schemeClr>
              </a:solidFill>
              <a:ea typeface="Helvetica Neue" panose="02000503000000020004" pitchFamily="2" charset="0"/>
            </a:endParaRPr>
          </a:p>
        </p:txBody>
      </p:sp>
      <p:sp>
        <p:nvSpPr>
          <p:cNvPr id="4" name="スライド番号プレースホルダー 3">
            <a:extLst>
              <a:ext uri="{FF2B5EF4-FFF2-40B4-BE49-F238E27FC236}">
                <a16:creationId xmlns:a16="http://schemas.microsoft.com/office/drawing/2014/main" id="{D7BA0EEA-7539-6340-9E23-3DA7C4AE5DB0}"/>
              </a:ext>
            </a:extLst>
          </p:cNvPr>
          <p:cNvSpPr>
            <a:spLocks noGrp="1"/>
          </p:cNvSpPr>
          <p:nvPr>
            <p:ph type="sldNum" sz="quarter" idx="12"/>
          </p:nvPr>
        </p:nvSpPr>
        <p:spPr/>
        <p:txBody>
          <a:bodyPr/>
          <a:lstStyle/>
          <a:p>
            <a:fld id="{B817670A-684B-CF4C-99EB-673346015194}" type="slidenum">
              <a:rPr lang="ja-JP" altLang="en-US" smtClean="0"/>
              <a:pPr/>
              <a:t>18</a:t>
            </a:fld>
            <a:endParaRPr lang="ja-JP" altLang="en-US"/>
          </a:p>
        </p:txBody>
      </p:sp>
      <p:sp>
        <p:nvSpPr>
          <p:cNvPr id="15" name="直方体 14">
            <a:extLst>
              <a:ext uri="{FF2B5EF4-FFF2-40B4-BE49-F238E27FC236}">
                <a16:creationId xmlns:a16="http://schemas.microsoft.com/office/drawing/2014/main" id="{80CE6640-CA36-3847-ADC7-0A87F040C505}"/>
              </a:ext>
            </a:extLst>
          </p:cNvPr>
          <p:cNvSpPr>
            <a:spLocks/>
          </p:cNvSpPr>
          <p:nvPr/>
        </p:nvSpPr>
        <p:spPr>
          <a:xfrm>
            <a:off x="7269167" y="5308909"/>
            <a:ext cx="2001600" cy="718717"/>
          </a:xfrm>
          <a:prstGeom prst="cube">
            <a:avLst>
              <a:gd name="adj" fmla="val 54490"/>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
        <p:nvSpPr>
          <p:cNvPr id="16" name="テキスト ボックス 15">
            <a:extLst>
              <a:ext uri="{FF2B5EF4-FFF2-40B4-BE49-F238E27FC236}">
                <a16:creationId xmlns:a16="http://schemas.microsoft.com/office/drawing/2014/main" id="{D315404C-6801-7844-8E8A-D765F4600196}"/>
              </a:ext>
            </a:extLst>
          </p:cNvPr>
          <p:cNvSpPr txBox="1"/>
          <p:nvPr/>
        </p:nvSpPr>
        <p:spPr>
          <a:xfrm>
            <a:off x="6375084" y="5572709"/>
            <a:ext cx="881973" cy="400110"/>
          </a:xfrm>
          <a:prstGeom prst="rect">
            <a:avLst/>
          </a:prstGeom>
          <a:noFill/>
        </p:spPr>
        <p:txBody>
          <a:bodyPr wrap="none" rtlCol="0">
            <a:spAutoFit/>
          </a:bodyPr>
          <a:lstStyle/>
          <a:p>
            <a:pPr algn="ctr"/>
            <a:r>
              <a:rPr kumimoji="1" lang="en-US" altLang="ja-JP" sz="2000"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GPU1</a:t>
            </a:r>
            <a:endParaRPr kumimoji="1" lang="ja-JP" altLang="en-US" sz="2000">
              <a:solidFill>
                <a:schemeClr val="accent4">
                  <a:lumMod val="75000"/>
                </a:schemeClr>
              </a:solidFill>
              <a:latin typeface="Helvetica Neue" panose="02000503000000020004" pitchFamily="2" charset="0"/>
              <a:cs typeface="Helvetica Neue" panose="02000503000000020004" pitchFamily="2" charset="0"/>
            </a:endParaRPr>
          </a:p>
        </p:txBody>
      </p:sp>
      <p:sp>
        <p:nvSpPr>
          <p:cNvPr id="17" name="テキスト ボックス 16">
            <a:extLst>
              <a:ext uri="{FF2B5EF4-FFF2-40B4-BE49-F238E27FC236}">
                <a16:creationId xmlns:a16="http://schemas.microsoft.com/office/drawing/2014/main" id="{1AD4C322-C23E-3F4C-971F-46B57307057F}"/>
              </a:ext>
            </a:extLst>
          </p:cNvPr>
          <p:cNvSpPr txBox="1"/>
          <p:nvPr/>
        </p:nvSpPr>
        <p:spPr>
          <a:xfrm>
            <a:off x="6375085" y="5069439"/>
            <a:ext cx="881973" cy="400110"/>
          </a:xfrm>
          <a:prstGeom prst="rect">
            <a:avLst/>
          </a:prstGeom>
          <a:noFill/>
        </p:spPr>
        <p:txBody>
          <a:bodyPr wrap="none" rtlCol="0">
            <a:spAutoFit/>
          </a:bodyPr>
          <a:lstStyle/>
          <a:p>
            <a:pPr algn="ctr"/>
            <a:r>
              <a:rPr kumimoji="1" lang="en-US" altLang="ja-JP" sz="2000" dirty="0">
                <a:solidFill>
                  <a:schemeClr val="accent2">
                    <a:lumMod val="75000"/>
                  </a:schemeClr>
                </a:solidFill>
                <a:latin typeface="Helvetica Neue" panose="02000503000000020004" pitchFamily="2" charset="0"/>
                <a:ea typeface="Helvetica Neue" panose="02000503000000020004" pitchFamily="2" charset="0"/>
                <a:cs typeface="Helvetica Neue" panose="02000503000000020004" pitchFamily="2" charset="0"/>
              </a:rPr>
              <a:t>GPU2</a:t>
            </a:r>
            <a:endParaRPr kumimoji="1" lang="ja-JP" altLang="en-US" sz="2000">
              <a:solidFill>
                <a:schemeClr val="accent2">
                  <a:lumMod val="75000"/>
                </a:schemeClr>
              </a:solidFill>
              <a:latin typeface="Helvetica Neue" panose="02000503000000020004" pitchFamily="2" charset="0"/>
              <a:cs typeface="Helvetica Neue" panose="02000503000000020004" pitchFamily="2" charset="0"/>
            </a:endParaRPr>
          </a:p>
        </p:txBody>
      </p:sp>
      <p:sp>
        <p:nvSpPr>
          <p:cNvPr id="18" name="テキスト ボックス 17">
            <a:extLst>
              <a:ext uri="{FF2B5EF4-FFF2-40B4-BE49-F238E27FC236}">
                <a16:creationId xmlns:a16="http://schemas.microsoft.com/office/drawing/2014/main" id="{B9CD3D7E-C1C8-7742-94B0-358B05443475}"/>
              </a:ext>
            </a:extLst>
          </p:cNvPr>
          <p:cNvSpPr txBox="1"/>
          <p:nvPr/>
        </p:nvSpPr>
        <p:spPr>
          <a:xfrm>
            <a:off x="6375086" y="4567756"/>
            <a:ext cx="881973" cy="400110"/>
          </a:xfrm>
          <a:prstGeom prst="rect">
            <a:avLst/>
          </a:prstGeom>
          <a:noFill/>
        </p:spPr>
        <p:txBody>
          <a:bodyPr wrap="none" rtlCol="0">
            <a:spAutoFit/>
          </a:bodyPr>
          <a:lstStyle/>
          <a:p>
            <a:pPr algn="ctr"/>
            <a:r>
              <a:rPr kumimoji="1" lang="en-US" altLang="ja-JP" sz="2000"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GPU3</a:t>
            </a:r>
            <a:endParaRPr kumimoji="1" lang="ja-JP" altLang="en-US" sz="2000">
              <a:solidFill>
                <a:schemeClr val="accent5">
                  <a:lumMod val="75000"/>
                </a:schemeClr>
              </a:solidFill>
              <a:latin typeface="Helvetica Neue" panose="02000503000000020004" pitchFamily="2" charset="0"/>
              <a:cs typeface="Helvetica Neue" panose="02000503000000020004" pitchFamily="2" charset="0"/>
            </a:endParaRPr>
          </a:p>
        </p:txBody>
      </p:sp>
      <p:sp>
        <p:nvSpPr>
          <p:cNvPr id="19" name="テキスト ボックス 18">
            <a:extLst>
              <a:ext uri="{FF2B5EF4-FFF2-40B4-BE49-F238E27FC236}">
                <a16:creationId xmlns:a16="http://schemas.microsoft.com/office/drawing/2014/main" id="{EE9AEBA8-FA46-B143-BE09-675368CC50A0}"/>
              </a:ext>
            </a:extLst>
          </p:cNvPr>
          <p:cNvSpPr txBox="1"/>
          <p:nvPr/>
        </p:nvSpPr>
        <p:spPr>
          <a:xfrm>
            <a:off x="6375087" y="4066073"/>
            <a:ext cx="881973" cy="400110"/>
          </a:xfrm>
          <a:prstGeom prst="rect">
            <a:avLst/>
          </a:prstGeom>
          <a:noFill/>
        </p:spPr>
        <p:txBody>
          <a:bodyPr wrap="none" rtlCol="0">
            <a:spAutoFit/>
          </a:bodyPr>
          <a:lstStyle/>
          <a:p>
            <a:pPr algn="ctr"/>
            <a:r>
              <a:rPr lang="en-US" altLang="ja-JP" sz="2000"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GPU4</a:t>
            </a:r>
            <a:endParaRPr kumimoji="1" lang="ja-JP" altLang="en-US" sz="2000">
              <a:solidFill>
                <a:schemeClr val="accent6">
                  <a:lumMod val="75000"/>
                </a:schemeClr>
              </a:solidFill>
              <a:latin typeface="Helvetica Neue" panose="02000503000000020004" pitchFamily="2" charset="0"/>
              <a:cs typeface="Helvetica Neue" panose="02000503000000020004" pitchFamily="2" charset="0"/>
            </a:endParaRPr>
          </a:p>
        </p:txBody>
      </p:sp>
      <p:sp>
        <p:nvSpPr>
          <p:cNvPr id="21" name="直方体 20">
            <a:extLst>
              <a:ext uri="{FF2B5EF4-FFF2-40B4-BE49-F238E27FC236}">
                <a16:creationId xmlns:a16="http://schemas.microsoft.com/office/drawing/2014/main" id="{01CCE076-F87A-B742-AA27-5C23C83EE414}"/>
              </a:ext>
            </a:extLst>
          </p:cNvPr>
          <p:cNvSpPr>
            <a:spLocks/>
          </p:cNvSpPr>
          <p:nvPr/>
        </p:nvSpPr>
        <p:spPr>
          <a:xfrm>
            <a:off x="7266224" y="4829358"/>
            <a:ext cx="2001600" cy="696133"/>
          </a:xfrm>
          <a:prstGeom prst="cube">
            <a:avLst>
              <a:gd name="adj" fmla="val 54490"/>
            </a:avLst>
          </a:prstGeom>
          <a:solidFill>
            <a:schemeClr val="accent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
        <p:nvSpPr>
          <p:cNvPr id="22" name="直方体 21">
            <a:extLst>
              <a:ext uri="{FF2B5EF4-FFF2-40B4-BE49-F238E27FC236}">
                <a16:creationId xmlns:a16="http://schemas.microsoft.com/office/drawing/2014/main" id="{FB289ECF-C5DE-9241-AC69-6466F9589281}"/>
              </a:ext>
            </a:extLst>
          </p:cNvPr>
          <p:cNvSpPr>
            <a:spLocks/>
          </p:cNvSpPr>
          <p:nvPr/>
        </p:nvSpPr>
        <p:spPr>
          <a:xfrm>
            <a:off x="7275388" y="4301735"/>
            <a:ext cx="2001600" cy="724713"/>
          </a:xfrm>
          <a:prstGeom prst="cube">
            <a:avLst>
              <a:gd name="adj" fmla="val 54490"/>
            </a:avLst>
          </a:prstGeom>
          <a:solidFill>
            <a:schemeClr val="accent5">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
        <p:nvSpPr>
          <p:cNvPr id="23" name="直方体 22">
            <a:extLst>
              <a:ext uri="{FF2B5EF4-FFF2-40B4-BE49-F238E27FC236}">
                <a16:creationId xmlns:a16="http://schemas.microsoft.com/office/drawing/2014/main" id="{CDD3E487-8289-6942-BAB9-64F07BAACB4E}"/>
              </a:ext>
            </a:extLst>
          </p:cNvPr>
          <p:cNvSpPr>
            <a:spLocks/>
          </p:cNvSpPr>
          <p:nvPr/>
        </p:nvSpPr>
        <p:spPr>
          <a:xfrm>
            <a:off x="7266224" y="3762328"/>
            <a:ext cx="2001600" cy="713353"/>
          </a:xfrm>
          <a:prstGeom prst="cube">
            <a:avLst>
              <a:gd name="adj" fmla="val 54490"/>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
        <p:nvSpPr>
          <p:cNvPr id="24" name="テキスト ボックス 23">
            <a:extLst>
              <a:ext uri="{FF2B5EF4-FFF2-40B4-BE49-F238E27FC236}">
                <a16:creationId xmlns:a16="http://schemas.microsoft.com/office/drawing/2014/main" id="{D251CD41-8674-9B46-9112-6046A6579ED2}"/>
              </a:ext>
            </a:extLst>
          </p:cNvPr>
          <p:cNvSpPr txBox="1"/>
          <p:nvPr/>
        </p:nvSpPr>
        <p:spPr>
          <a:xfrm>
            <a:off x="3611305" y="6276692"/>
            <a:ext cx="3975768" cy="461665"/>
          </a:xfrm>
          <a:prstGeom prst="rect">
            <a:avLst/>
          </a:prstGeom>
          <a:noFill/>
        </p:spPr>
        <p:txBody>
          <a:bodyPr wrap="none" rtlCol="0">
            <a:spAutoFit/>
          </a:bodyPr>
          <a:lstStyle/>
          <a:p>
            <a:r>
              <a:rPr kumimoji="1" lang="en-US" altLang="ja-JP" sz="2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Parallelizing 1D convolution</a:t>
            </a:r>
            <a:endParaRPr kumimoji="1" lang="ja-JP" altLang="en-US" sz="2400">
              <a:solidFill>
                <a:schemeClr val="bg2">
                  <a:lumMod val="25000"/>
                </a:schemeClr>
              </a:solidFill>
              <a:latin typeface="Helvetica Neue" panose="02000503000000020004" pitchFamily="2" charset="0"/>
              <a:cs typeface="Helvetica Neue" panose="02000503000000020004" pitchFamily="2" charset="0"/>
            </a:endParaRPr>
          </a:p>
        </p:txBody>
      </p:sp>
      <p:sp>
        <p:nvSpPr>
          <p:cNvPr id="25" name="直方体 24">
            <a:extLst>
              <a:ext uri="{FF2B5EF4-FFF2-40B4-BE49-F238E27FC236}">
                <a16:creationId xmlns:a16="http://schemas.microsoft.com/office/drawing/2014/main" id="{125764DD-E6F3-814D-A85E-60F77986DA92}"/>
              </a:ext>
            </a:extLst>
          </p:cNvPr>
          <p:cNvSpPr/>
          <p:nvPr/>
        </p:nvSpPr>
        <p:spPr>
          <a:xfrm>
            <a:off x="2096870" y="3676308"/>
            <a:ext cx="2002776" cy="2001600"/>
          </a:xfrm>
          <a:prstGeom prst="cub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
        <p:nvSpPr>
          <p:cNvPr id="26" name="テキスト ボックス 25">
            <a:extLst>
              <a:ext uri="{FF2B5EF4-FFF2-40B4-BE49-F238E27FC236}">
                <a16:creationId xmlns:a16="http://schemas.microsoft.com/office/drawing/2014/main" id="{EE754BD2-9981-804B-8BCA-340FA60FA9F4}"/>
              </a:ext>
            </a:extLst>
          </p:cNvPr>
          <p:cNvSpPr txBox="1"/>
          <p:nvPr/>
        </p:nvSpPr>
        <p:spPr>
          <a:xfrm>
            <a:off x="2363062" y="5677908"/>
            <a:ext cx="1055097"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Sample</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
        <p:nvSpPr>
          <p:cNvPr id="27" name="テキスト ボックス 26">
            <a:extLst>
              <a:ext uri="{FF2B5EF4-FFF2-40B4-BE49-F238E27FC236}">
                <a16:creationId xmlns:a16="http://schemas.microsoft.com/office/drawing/2014/main" id="{A75986FA-6306-C44C-B2AD-16D414FCED42}"/>
              </a:ext>
            </a:extLst>
          </p:cNvPr>
          <p:cNvSpPr txBox="1"/>
          <p:nvPr/>
        </p:nvSpPr>
        <p:spPr>
          <a:xfrm rot="16200000">
            <a:off x="1177587" y="4656009"/>
            <a:ext cx="1370888"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Parameter</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
        <p:nvSpPr>
          <p:cNvPr id="28" name="テキスト ボックス 27">
            <a:extLst>
              <a:ext uri="{FF2B5EF4-FFF2-40B4-BE49-F238E27FC236}">
                <a16:creationId xmlns:a16="http://schemas.microsoft.com/office/drawing/2014/main" id="{020504AD-D846-6A4C-AF28-69EE68228CD6}"/>
              </a:ext>
            </a:extLst>
          </p:cNvPr>
          <p:cNvSpPr txBox="1"/>
          <p:nvPr/>
        </p:nvSpPr>
        <p:spPr>
          <a:xfrm rot="18896774">
            <a:off x="3616277" y="5334677"/>
            <a:ext cx="737702"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Pixel</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
        <p:nvSpPr>
          <p:cNvPr id="29" name="右矢印 28">
            <a:extLst>
              <a:ext uri="{FF2B5EF4-FFF2-40B4-BE49-F238E27FC236}">
                <a16:creationId xmlns:a16="http://schemas.microsoft.com/office/drawing/2014/main" id="{A0EC78BC-F1BD-7844-9900-4ED7A58F20FF}"/>
              </a:ext>
            </a:extLst>
          </p:cNvPr>
          <p:cNvSpPr/>
          <p:nvPr/>
        </p:nvSpPr>
        <p:spPr>
          <a:xfrm>
            <a:off x="4739076" y="4579154"/>
            <a:ext cx="987552" cy="553820"/>
          </a:xfrm>
          <a:prstGeom prst="rightArrow">
            <a:avLst/>
          </a:prstGeom>
          <a:solidFill>
            <a:srgbClr val="425269"/>
          </a:solidFill>
          <a:ln>
            <a:solidFill>
              <a:srgbClr val="425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109743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B67F31-C450-F544-9B86-95EFB19AE480}"/>
              </a:ext>
            </a:extLst>
          </p:cNvPr>
          <p:cNvSpPr>
            <a:spLocks noGrp="1"/>
          </p:cNvSpPr>
          <p:nvPr>
            <p:ph type="title"/>
          </p:nvPr>
        </p:nvSpPr>
        <p:spPr/>
        <p:txBody>
          <a:bodyPr/>
          <a:lstStyle/>
          <a:p>
            <a:r>
              <a:rPr kumimoji="1" lang="en-US" altLang="ja-JP" dirty="0">
                <a:latin typeface="Helvetica Neue" panose="02000503000000020004" pitchFamily="2" charset="0"/>
                <a:ea typeface="Helvetica Neue" panose="02000503000000020004" pitchFamily="2" charset="0"/>
                <a:cs typeface="Helvetica Neue" panose="02000503000000020004" pitchFamily="2" charset="0"/>
              </a:rPr>
              <a:t>Outline</a:t>
            </a:r>
            <a:endParaRPr kumimoji="1" lang="ja-JP" altLang="en-US">
              <a:latin typeface="Helvetica Neue" panose="02000503000000020004" pitchFamily="2" charset="0"/>
              <a:cs typeface="Helvetica Neue" panose="02000503000000020004" pitchFamily="2" charset="0"/>
            </a:endParaRPr>
          </a:p>
        </p:txBody>
      </p:sp>
      <p:sp>
        <p:nvSpPr>
          <p:cNvPr id="3" name="コンテンツ プレースホルダー 2">
            <a:extLst>
              <a:ext uri="{FF2B5EF4-FFF2-40B4-BE49-F238E27FC236}">
                <a16:creationId xmlns:a16="http://schemas.microsoft.com/office/drawing/2014/main" id="{F8F24406-09DD-3249-AA5F-FB98CF87E068}"/>
              </a:ext>
            </a:extLst>
          </p:cNvPr>
          <p:cNvSpPr>
            <a:spLocks noGrp="1"/>
          </p:cNvSpPr>
          <p:nvPr>
            <p:ph idx="1"/>
          </p:nvPr>
        </p:nvSpPr>
        <p:spPr>
          <a:xfrm>
            <a:off x="317292" y="1253330"/>
            <a:ext cx="11557416" cy="5435336"/>
          </a:xfrm>
        </p:spPr>
        <p:txBody>
          <a:bodyPr>
            <a:normAutofit fontScale="92500" lnSpcReduction="10000"/>
          </a:bodyPr>
          <a:lstStyle/>
          <a:p>
            <a:r>
              <a:rPr kumimoji="1" lang="en-US" altLang="ja-JP" sz="2400" dirty="0">
                <a:latin typeface="Helvetica Neue" panose="02000503000000020004" pitchFamily="2" charset="0"/>
                <a:ea typeface="Helvetica Neue" panose="02000503000000020004" pitchFamily="2" charset="0"/>
                <a:cs typeface="Helvetica Neue" panose="02000503000000020004" pitchFamily="2" charset="0"/>
              </a:rPr>
              <a:t>Background</a:t>
            </a:r>
          </a:p>
          <a:p>
            <a:pPr lvl="1"/>
            <a:r>
              <a:rPr kumimoji="1" lang="en-US" altLang="ja-JP" sz="2000" dirty="0">
                <a:latin typeface="Helvetica Neue" panose="02000503000000020004" pitchFamily="2" charset="0"/>
                <a:ea typeface="Helvetica Neue" panose="02000503000000020004" pitchFamily="2" charset="0"/>
                <a:cs typeface="Helvetica Neue" panose="02000503000000020004" pitchFamily="2" charset="0"/>
              </a:rPr>
              <a:t>Existing </a:t>
            </a:r>
            <a:r>
              <a:rPr lang="en-US" altLang="ja-JP" sz="2000" dirty="0">
                <a:latin typeface="Helvetica Neue" panose="02000503000000020004" pitchFamily="2" charset="0"/>
                <a:ea typeface="Helvetica Neue" panose="02000503000000020004" pitchFamily="2" charset="0"/>
                <a:cs typeface="Helvetica Neue" panose="02000503000000020004" pitchFamily="2" charset="0"/>
              </a:rPr>
              <a:t>p</a:t>
            </a:r>
            <a:r>
              <a:rPr kumimoji="1" lang="en-US" altLang="ja-JP" sz="2000" dirty="0">
                <a:latin typeface="Helvetica Neue" panose="02000503000000020004" pitchFamily="2" charset="0"/>
                <a:ea typeface="Helvetica Neue" panose="02000503000000020004" pitchFamily="2" charset="0"/>
                <a:cs typeface="Helvetica Neue" panose="02000503000000020004" pitchFamily="2" charset="0"/>
              </a:rPr>
              <a:t>arallelization strategy</a:t>
            </a:r>
          </a:p>
          <a:p>
            <a:pPr lvl="1"/>
            <a:r>
              <a:rPr lang="en-US" altLang="ja-JP" sz="2000" dirty="0">
                <a:latin typeface="Helvetica Neue" panose="02000503000000020004" pitchFamily="2" charset="0"/>
                <a:ea typeface="Helvetica Neue" panose="02000503000000020004" pitchFamily="2" charset="0"/>
                <a:cs typeface="Helvetica Neue" panose="02000503000000020004" pitchFamily="2" charset="0"/>
              </a:rPr>
              <a:t>Automatic generated strategy</a:t>
            </a:r>
          </a:p>
          <a:p>
            <a:pPr lvl="1"/>
            <a:endParaRPr kumimoji="1" lang="en-US" altLang="ja-JP"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ja-JP" sz="2400" dirty="0">
                <a:latin typeface="Helvetica Neue" panose="02000503000000020004" pitchFamily="2" charset="0"/>
                <a:ea typeface="Helvetica Neue" panose="02000503000000020004" pitchFamily="2" charset="0"/>
                <a:cs typeface="Helvetica Neue" panose="02000503000000020004" pitchFamily="2" charset="0"/>
              </a:rPr>
              <a:t>Overview</a:t>
            </a:r>
          </a:p>
          <a:p>
            <a:pPr lvl="1"/>
            <a:r>
              <a:rPr lang="en" altLang="ja-JP" sz="2000" dirty="0">
                <a:latin typeface="Helvetica Neue" panose="02000503000000020004" pitchFamily="2" charset="0"/>
                <a:ea typeface="Helvetica Neue" panose="02000503000000020004" pitchFamily="2" charset="0"/>
                <a:cs typeface="Helvetica Neue" panose="02000503000000020004" pitchFamily="2" charset="0"/>
              </a:rPr>
              <a:t>Deep Learning Engine </a:t>
            </a:r>
            <a:r>
              <a:rPr lang="en-US" altLang="ja-JP" sz="2000" dirty="0">
                <a:latin typeface="Helvetica Neue" panose="02000503000000020004" pitchFamily="2" charset="0"/>
                <a:ea typeface="Helvetica Neue" panose="02000503000000020004" pitchFamily="2" charset="0"/>
                <a:cs typeface="Helvetica Neue" panose="02000503000000020004" pitchFamily="2" charset="0"/>
              </a:rPr>
              <a:t>“</a:t>
            </a:r>
            <a:r>
              <a:rPr lang="en-US" altLang="ja-JP" sz="2000" dirty="0" err="1">
                <a:latin typeface="Helvetica Neue" panose="02000503000000020004" pitchFamily="2" charset="0"/>
                <a:ea typeface="Helvetica Neue" panose="02000503000000020004" pitchFamily="2" charset="0"/>
                <a:cs typeface="Helvetica Neue" panose="02000503000000020004" pitchFamily="2" charset="0"/>
              </a:rPr>
              <a:t>FlexFlow</a:t>
            </a:r>
            <a:r>
              <a:rPr lang="en-US" altLang="ja-JP" sz="2000" dirty="0">
                <a:latin typeface="Helvetica Neue" panose="02000503000000020004" pitchFamily="2" charset="0"/>
                <a:ea typeface="Helvetica Neue" panose="02000503000000020004" pitchFamily="2" charset="0"/>
                <a:cs typeface="Helvetica Neue" panose="02000503000000020004" pitchFamily="2" charset="0"/>
              </a:rPr>
              <a:t>”</a:t>
            </a:r>
          </a:p>
          <a:p>
            <a:pPr lvl="1"/>
            <a:r>
              <a:rPr lang="en-US" altLang="ja-JP" sz="2000" dirty="0">
                <a:latin typeface="Helvetica Neue" panose="02000503000000020004" pitchFamily="2" charset="0"/>
                <a:ea typeface="Helvetica Neue" panose="02000503000000020004" pitchFamily="2" charset="0"/>
                <a:cs typeface="Helvetica Neue" panose="02000503000000020004" pitchFamily="2" charset="0"/>
              </a:rPr>
              <a:t>How to find best strategy</a:t>
            </a:r>
          </a:p>
          <a:p>
            <a:pPr lvl="1"/>
            <a:endParaRPr lang="en-US" altLang="ja-JP"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ja-JP" sz="2400" dirty="0">
                <a:latin typeface="Helvetica Neue" panose="02000503000000020004" pitchFamily="2" charset="0"/>
                <a:ea typeface="Helvetica Neue" panose="02000503000000020004" pitchFamily="2" charset="0"/>
                <a:cs typeface="Helvetica Neue" panose="02000503000000020004" pitchFamily="2" charset="0"/>
              </a:rPr>
              <a:t>Evaluation</a:t>
            </a:r>
          </a:p>
          <a:p>
            <a:pPr lvl="1"/>
            <a:r>
              <a:rPr lang="en-US" altLang="ja-JP" sz="2000" dirty="0">
                <a:latin typeface="Helvetica Neue" panose="02000503000000020004" pitchFamily="2" charset="0"/>
                <a:ea typeface="Helvetica Neue" panose="02000503000000020004" pitchFamily="2" charset="0"/>
                <a:cs typeface="Helvetica Neue" panose="02000503000000020004" pitchFamily="2" charset="0"/>
              </a:rPr>
              <a:t>Comparison existing parallelization strategy</a:t>
            </a:r>
          </a:p>
          <a:p>
            <a:pPr marL="457200" lvl="1" indent="0">
              <a:buNone/>
            </a:pPr>
            <a:endParaRPr lang="en-US" altLang="ja-JP"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ja-JP" sz="2400" dirty="0">
                <a:latin typeface="Helvetica Neue" panose="02000503000000020004" pitchFamily="2" charset="0"/>
                <a:ea typeface="Helvetica Neue" panose="02000503000000020004" pitchFamily="2" charset="0"/>
                <a:cs typeface="Helvetica Neue" panose="02000503000000020004" pitchFamily="2" charset="0"/>
              </a:rPr>
              <a:t>Challenge</a:t>
            </a:r>
          </a:p>
          <a:p>
            <a:pPr marL="0" indent="0">
              <a:buNone/>
            </a:pPr>
            <a:endParaRPr lang="en-US" altLang="ja-JP" sz="2400" dirty="0">
              <a:latin typeface="Helvetica Neue" panose="02000503000000020004" pitchFamily="2" charset="0"/>
              <a:ea typeface="Helvetica Neue" panose="02000503000000020004" pitchFamily="2" charset="0"/>
              <a:cs typeface="Helvetica Neue" panose="02000503000000020004" pitchFamily="2" charset="0"/>
            </a:endParaRPr>
          </a:p>
          <a:p>
            <a:endParaRPr kumimoji="1" lang="ja-JP" altLang="en-US" sz="2400">
              <a:latin typeface="Helvetica Neue" panose="02000503000000020004" pitchFamily="2" charset="0"/>
              <a:cs typeface="Helvetica Neue" panose="02000503000000020004" pitchFamily="2" charset="0"/>
            </a:endParaRPr>
          </a:p>
        </p:txBody>
      </p:sp>
      <p:sp>
        <p:nvSpPr>
          <p:cNvPr id="4" name="スライド番号プレースホルダー 3">
            <a:extLst>
              <a:ext uri="{FF2B5EF4-FFF2-40B4-BE49-F238E27FC236}">
                <a16:creationId xmlns:a16="http://schemas.microsoft.com/office/drawing/2014/main" id="{C3449E5E-0F43-4F4A-BB25-4ADDD505FD92}"/>
              </a:ext>
            </a:extLst>
          </p:cNvPr>
          <p:cNvSpPr>
            <a:spLocks noGrp="1"/>
          </p:cNvSpPr>
          <p:nvPr>
            <p:ph type="sldNum" sz="quarter" idx="12"/>
          </p:nvPr>
        </p:nvSpPr>
        <p:spPr/>
        <p:txBody>
          <a:bodyPr/>
          <a:lstStyle/>
          <a:p>
            <a:fld id="{B817670A-684B-CF4C-99EB-673346015194}" type="slidenum">
              <a:rPr lang="ja-JP" altLang="en-US" smtClean="0">
                <a:latin typeface="Helvetica Neue" panose="02000503000000020004" pitchFamily="2" charset="0"/>
                <a:cs typeface="Helvetica Neue" panose="02000503000000020004" pitchFamily="2" charset="0"/>
              </a:rPr>
              <a:pPr/>
              <a:t>1</a:t>
            </a:fld>
            <a:endParaRPr lang="ja-JP" altLang="en-US">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1857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7CEAFF-D6B0-974A-894C-1EF8A187B9B0}"/>
              </a:ext>
            </a:extLst>
          </p:cNvPr>
          <p:cNvSpPr>
            <a:spLocks noGrp="1"/>
          </p:cNvSpPr>
          <p:nvPr>
            <p:ph type="title"/>
          </p:nvPr>
        </p:nvSpPr>
        <p:spPr/>
        <p:txBody>
          <a:bodyPr/>
          <a:lstStyle/>
          <a:p>
            <a:r>
              <a:rPr lang="en-US" altLang="ja-JP" b="0" dirty="0"/>
              <a:t>Parallelizable dimensions in SOAP space</a:t>
            </a:r>
            <a:endParaRPr kumimoji="1" lang="ja-JP" altLang="en-US" b="0"/>
          </a:p>
        </p:txBody>
      </p:sp>
      <p:sp>
        <p:nvSpPr>
          <p:cNvPr id="4" name="スライド番号プレースホルダー 3">
            <a:extLst>
              <a:ext uri="{FF2B5EF4-FFF2-40B4-BE49-F238E27FC236}">
                <a16:creationId xmlns:a16="http://schemas.microsoft.com/office/drawing/2014/main" id="{6A46F4C8-CB9C-5A4A-8137-C64CF619BDCE}"/>
              </a:ext>
            </a:extLst>
          </p:cNvPr>
          <p:cNvSpPr>
            <a:spLocks noGrp="1"/>
          </p:cNvSpPr>
          <p:nvPr>
            <p:ph type="sldNum" sz="quarter" idx="12"/>
          </p:nvPr>
        </p:nvSpPr>
        <p:spPr/>
        <p:txBody>
          <a:bodyPr/>
          <a:lstStyle/>
          <a:p>
            <a:fld id="{B817670A-684B-CF4C-99EB-673346015194}" type="slidenum">
              <a:rPr lang="ja-JP" altLang="en-US" smtClean="0"/>
              <a:pPr/>
              <a:t>19</a:t>
            </a:fld>
            <a:endParaRPr lang="ja-JP" altLang="en-US"/>
          </a:p>
        </p:txBody>
      </p:sp>
      <p:pic>
        <p:nvPicPr>
          <p:cNvPr id="5" name="図 4" descr="スクリーンショット が含まれている画像&#10;&#10;自動的に生成された説明">
            <a:extLst>
              <a:ext uri="{FF2B5EF4-FFF2-40B4-BE49-F238E27FC236}">
                <a16:creationId xmlns:a16="http://schemas.microsoft.com/office/drawing/2014/main" id="{6A363C1D-FB0D-1840-A851-AC8454444CC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t="994"/>
          <a:stretch/>
        </p:blipFill>
        <p:spPr>
          <a:xfrm>
            <a:off x="862673" y="1319640"/>
            <a:ext cx="10466653" cy="5112913"/>
          </a:xfrm>
          <a:prstGeom prst="rect">
            <a:avLst/>
          </a:prstGeom>
        </p:spPr>
      </p:pic>
      <p:sp>
        <p:nvSpPr>
          <p:cNvPr id="7" name="正方形/長方形 6">
            <a:extLst>
              <a:ext uri="{FF2B5EF4-FFF2-40B4-BE49-F238E27FC236}">
                <a16:creationId xmlns:a16="http://schemas.microsoft.com/office/drawing/2014/main" id="{1A19A52E-EFE6-FF49-8266-7ADAEEF52D9F}"/>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3362573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F516B9F-C1B9-9B4D-85DD-1EFDFEB9751F}"/>
              </a:ext>
            </a:extLst>
          </p:cNvPr>
          <p:cNvSpPr>
            <a:spLocks noGrp="1"/>
          </p:cNvSpPr>
          <p:nvPr>
            <p:ph type="title"/>
          </p:nvPr>
        </p:nvSpPr>
        <p:spPr/>
        <p:txBody>
          <a:bodyPr>
            <a:normAutofit/>
          </a:bodyPr>
          <a:lstStyle/>
          <a:p>
            <a:r>
              <a:rPr kumimoji="1" lang="en-US" altLang="ja-JP" b="0" dirty="0"/>
              <a:t>Overview “</a:t>
            </a:r>
            <a:r>
              <a:rPr kumimoji="1" lang="en-US" altLang="ja-JP" b="0" dirty="0" err="1"/>
              <a:t>FlexFlow</a:t>
            </a:r>
            <a:r>
              <a:rPr lang="en-US" altLang="ja-JP" b="0" dirty="0"/>
              <a:t>”</a:t>
            </a:r>
            <a:endParaRPr kumimoji="1" lang="ja-JP" altLang="en-US" b="0"/>
          </a:p>
        </p:txBody>
      </p:sp>
      <p:sp>
        <p:nvSpPr>
          <p:cNvPr id="6" name="テキスト プレースホルダー 5">
            <a:extLst>
              <a:ext uri="{FF2B5EF4-FFF2-40B4-BE49-F238E27FC236}">
                <a16:creationId xmlns:a16="http://schemas.microsoft.com/office/drawing/2014/main" id="{3405A6AC-15E9-1D46-8C09-979435BCECF3}"/>
              </a:ext>
            </a:extLst>
          </p:cNvPr>
          <p:cNvSpPr>
            <a:spLocks noGrp="1"/>
          </p:cNvSpPr>
          <p:nvPr>
            <p:ph type="body" sz="quarter" idx="10"/>
          </p:nvPr>
        </p:nvSpPr>
        <p:spPr/>
        <p:txBody>
          <a:bodyPr>
            <a:normAutofit/>
          </a:bodyPr>
          <a:lstStyle/>
          <a:p>
            <a:pPr marL="514350" indent="-514350">
              <a:buFont typeface="+mj-lt"/>
              <a:buAutoNum type="arabicPeriod"/>
            </a:pPr>
            <a:r>
              <a:rPr lang="en-US" altLang="ja-JP" sz="2400" dirty="0">
                <a:solidFill>
                  <a:schemeClr val="bg2">
                    <a:lumMod val="75000"/>
                  </a:schemeClr>
                </a:solidFill>
              </a:rPr>
              <a:t>Input information</a:t>
            </a:r>
          </a:p>
          <a:p>
            <a:pPr lvl="1"/>
            <a:r>
              <a:rPr lang="en-US" altLang="ja-JP" sz="2000" dirty="0">
                <a:solidFill>
                  <a:schemeClr val="bg2">
                    <a:lumMod val="75000"/>
                  </a:schemeClr>
                </a:solidFill>
              </a:rPr>
              <a:t>Operator Graph</a:t>
            </a:r>
          </a:p>
          <a:p>
            <a:pPr lvl="1"/>
            <a:r>
              <a:rPr lang="en-US" altLang="ja-JP" sz="2000" dirty="0">
                <a:solidFill>
                  <a:schemeClr val="bg2">
                    <a:lumMod val="75000"/>
                  </a:schemeClr>
                </a:solidFill>
              </a:rPr>
              <a:t>Device Topology</a:t>
            </a:r>
          </a:p>
          <a:p>
            <a:pPr marL="514350" indent="-514350">
              <a:buFont typeface="+mj-lt"/>
              <a:buAutoNum type="arabicPeriod"/>
            </a:pPr>
            <a:r>
              <a:rPr lang="en-US" altLang="ja-JP" sz="2400" dirty="0">
                <a:solidFill>
                  <a:schemeClr val="bg2">
                    <a:lumMod val="25000"/>
                  </a:schemeClr>
                </a:solidFill>
              </a:rPr>
              <a:t>Search optimal parallelization strategy</a:t>
            </a:r>
          </a:p>
          <a:p>
            <a:pPr lvl="1"/>
            <a:r>
              <a:rPr lang="en-US" altLang="ja-JP" sz="2000" dirty="0">
                <a:solidFill>
                  <a:schemeClr val="bg2">
                    <a:lumMod val="75000"/>
                  </a:schemeClr>
                </a:solidFill>
              </a:rPr>
              <a:t>the SOAP search space</a:t>
            </a:r>
          </a:p>
          <a:p>
            <a:pPr lvl="1"/>
            <a:r>
              <a:rPr lang="en-US" altLang="ja-JP" sz="2000" dirty="0">
                <a:solidFill>
                  <a:srgbClr val="DFAB09"/>
                </a:solidFill>
              </a:rPr>
              <a:t>Generating Strategy &amp; Simulation</a:t>
            </a:r>
            <a:endParaRPr lang="en-US" altLang="ja-JP" dirty="0">
              <a:solidFill>
                <a:srgbClr val="DFAB09"/>
              </a:solidFill>
            </a:endParaRPr>
          </a:p>
          <a:p>
            <a:pPr marL="514350" indent="-514350">
              <a:buFont typeface="+mj-lt"/>
              <a:buAutoNum type="arabicPeriod"/>
            </a:pPr>
            <a:r>
              <a:rPr lang="en-US" altLang="ja-JP" sz="2400" dirty="0">
                <a:solidFill>
                  <a:schemeClr val="bg2">
                    <a:lumMod val="75000"/>
                  </a:schemeClr>
                </a:solidFill>
              </a:rPr>
              <a:t>Execute best found strategy</a:t>
            </a:r>
          </a:p>
          <a:p>
            <a:pPr marL="0" indent="0">
              <a:buNone/>
            </a:pPr>
            <a:endParaRPr lang="en-US" altLang="ja-JP" sz="2400" dirty="0"/>
          </a:p>
        </p:txBody>
      </p:sp>
      <p:sp>
        <p:nvSpPr>
          <p:cNvPr id="4" name="スライド番号プレースホルダー 3">
            <a:extLst>
              <a:ext uri="{FF2B5EF4-FFF2-40B4-BE49-F238E27FC236}">
                <a16:creationId xmlns:a16="http://schemas.microsoft.com/office/drawing/2014/main" id="{620155CC-C976-4F4A-B5C3-5D973FC50123}"/>
              </a:ext>
            </a:extLst>
          </p:cNvPr>
          <p:cNvSpPr>
            <a:spLocks noGrp="1"/>
          </p:cNvSpPr>
          <p:nvPr>
            <p:ph type="sldNum" sz="quarter" idx="12"/>
          </p:nvPr>
        </p:nvSpPr>
        <p:spPr/>
        <p:txBody>
          <a:bodyPr/>
          <a:lstStyle/>
          <a:p>
            <a:fld id="{B817670A-684B-CF4C-99EB-673346015194}" type="slidenum">
              <a:rPr lang="ja-JP" altLang="en-US" smtClean="0"/>
              <a:pPr/>
              <a:t>20</a:t>
            </a:fld>
            <a:endParaRPr lang="ja-JP" altLang="en-US"/>
          </a:p>
        </p:txBody>
      </p:sp>
      <p:pic>
        <p:nvPicPr>
          <p:cNvPr id="9" name="コンテンツ プレースホルダー 5" descr="スクリーンショット が含まれている画像&#10;&#10;自動的に生成された説明">
            <a:extLst>
              <a:ext uri="{FF2B5EF4-FFF2-40B4-BE49-F238E27FC236}">
                <a16:creationId xmlns:a16="http://schemas.microsoft.com/office/drawing/2014/main" id="{BB4F6413-B253-954E-8A75-682FBF9CF027}"/>
              </a:ext>
            </a:extLst>
          </p:cNvPr>
          <p:cNvPicPr>
            <a:picLocks noChangeAspect="1"/>
          </p:cNvPicPr>
          <p:nvPr/>
        </p:nvPicPr>
        <p:blipFill>
          <a:blip r:embed="rId3"/>
          <a:stretch>
            <a:fillRect/>
          </a:stretch>
        </p:blipFill>
        <p:spPr>
          <a:xfrm>
            <a:off x="6937569" y="1139640"/>
            <a:ext cx="5118964" cy="4711026"/>
          </a:xfrm>
          <a:prstGeom prst="rect">
            <a:avLst/>
          </a:prstGeom>
        </p:spPr>
      </p:pic>
      <p:sp>
        <p:nvSpPr>
          <p:cNvPr id="2" name="正方形/長方形 1">
            <a:extLst>
              <a:ext uri="{FF2B5EF4-FFF2-40B4-BE49-F238E27FC236}">
                <a16:creationId xmlns:a16="http://schemas.microsoft.com/office/drawing/2014/main" id="{E69C3EFA-8AB7-E440-859E-0950A67708A0}"/>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
        <p:nvSpPr>
          <p:cNvPr id="10" name="角丸四角形 9">
            <a:extLst>
              <a:ext uri="{FF2B5EF4-FFF2-40B4-BE49-F238E27FC236}">
                <a16:creationId xmlns:a16="http://schemas.microsoft.com/office/drawing/2014/main" id="{24775A16-2589-CA46-AFB9-B91588518073}"/>
              </a:ext>
            </a:extLst>
          </p:cNvPr>
          <p:cNvSpPr/>
          <p:nvPr/>
        </p:nvSpPr>
        <p:spPr>
          <a:xfrm>
            <a:off x="6897784" y="2820892"/>
            <a:ext cx="5198533" cy="2427744"/>
          </a:xfrm>
          <a:prstGeom prst="roundRect">
            <a:avLst/>
          </a:prstGeom>
          <a:noFill/>
          <a:ln w="28575">
            <a:solidFill>
              <a:srgbClr val="DFAB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340394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384D92-1430-7643-8BE7-24E9BEC8D110}"/>
              </a:ext>
            </a:extLst>
          </p:cNvPr>
          <p:cNvSpPr>
            <a:spLocks noGrp="1"/>
          </p:cNvSpPr>
          <p:nvPr>
            <p:ph type="title"/>
          </p:nvPr>
        </p:nvSpPr>
        <p:spPr/>
        <p:txBody>
          <a:bodyPr/>
          <a:lstStyle/>
          <a:p>
            <a:r>
              <a:rPr lang="en-US" altLang="ja-JP" b="0" dirty="0"/>
              <a:t>How to search </a:t>
            </a:r>
            <a:r>
              <a:rPr kumimoji="1" lang="en-US" altLang="ja-JP" b="0" dirty="0"/>
              <a:t>optimal strategy</a:t>
            </a:r>
            <a:endParaRPr kumimoji="1" lang="ja-JP" altLang="en-US" b="0"/>
          </a:p>
        </p:txBody>
      </p:sp>
      <p:sp>
        <p:nvSpPr>
          <p:cNvPr id="3" name="テキスト プレースホルダー 2">
            <a:extLst>
              <a:ext uri="{FF2B5EF4-FFF2-40B4-BE49-F238E27FC236}">
                <a16:creationId xmlns:a16="http://schemas.microsoft.com/office/drawing/2014/main" id="{8F159F4F-F3A7-7F4D-83DA-29F4967D69A6}"/>
              </a:ext>
            </a:extLst>
          </p:cNvPr>
          <p:cNvSpPr>
            <a:spLocks noGrp="1"/>
          </p:cNvSpPr>
          <p:nvPr>
            <p:ph type="body" sz="quarter" idx="10"/>
          </p:nvPr>
        </p:nvSpPr>
        <p:spPr/>
        <p:txBody>
          <a:bodyPr/>
          <a:lstStyle/>
          <a:p>
            <a:pPr marL="0" indent="0">
              <a:buNone/>
            </a:pPr>
            <a:r>
              <a:rPr kumimoji="1" lang="en-US" altLang="ja-JP" dirty="0"/>
              <a:t> </a:t>
            </a:r>
            <a:endParaRPr kumimoji="1" lang="ja-JP" altLang="en-US"/>
          </a:p>
        </p:txBody>
      </p:sp>
      <p:sp>
        <p:nvSpPr>
          <p:cNvPr id="4" name="スライド番号プレースホルダー 3">
            <a:extLst>
              <a:ext uri="{FF2B5EF4-FFF2-40B4-BE49-F238E27FC236}">
                <a16:creationId xmlns:a16="http://schemas.microsoft.com/office/drawing/2014/main" id="{E69CC237-A7CB-5A4D-AF0E-B1BFDB16099A}"/>
              </a:ext>
            </a:extLst>
          </p:cNvPr>
          <p:cNvSpPr>
            <a:spLocks noGrp="1"/>
          </p:cNvSpPr>
          <p:nvPr>
            <p:ph type="sldNum" sz="quarter" idx="12"/>
          </p:nvPr>
        </p:nvSpPr>
        <p:spPr/>
        <p:txBody>
          <a:bodyPr/>
          <a:lstStyle/>
          <a:p>
            <a:fld id="{B817670A-684B-CF4C-99EB-673346015194}" type="slidenum">
              <a:rPr lang="ja-JP" altLang="en-US" smtClean="0"/>
              <a:pPr/>
              <a:t>21</a:t>
            </a:fld>
            <a:endParaRPr lang="ja-JP" altLang="en-US"/>
          </a:p>
        </p:txBody>
      </p:sp>
      <p:graphicFrame>
        <p:nvGraphicFramePr>
          <p:cNvPr id="5" name="図表 4">
            <a:extLst>
              <a:ext uri="{FF2B5EF4-FFF2-40B4-BE49-F238E27FC236}">
                <a16:creationId xmlns:a16="http://schemas.microsoft.com/office/drawing/2014/main" id="{A1974226-EFA7-A54D-B13E-A83CBCE38845}"/>
              </a:ext>
            </a:extLst>
          </p:cNvPr>
          <p:cNvGraphicFramePr/>
          <p:nvPr>
            <p:extLst>
              <p:ext uri="{D42A27DB-BD31-4B8C-83A1-F6EECF244321}">
                <p14:modId xmlns:p14="http://schemas.microsoft.com/office/powerpoint/2010/main" val="535005098"/>
              </p:ext>
            </p:extLst>
          </p:nvPr>
        </p:nvGraphicFramePr>
        <p:xfrm>
          <a:off x="942277" y="2673910"/>
          <a:ext cx="10307444" cy="195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屈折矢印 5">
            <a:extLst>
              <a:ext uri="{FF2B5EF4-FFF2-40B4-BE49-F238E27FC236}">
                <a16:creationId xmlns:a16="http://schemas.microsoft.com/office/drawing/2014/main" id="{AFCEA7AC-30F2-B046-8DD3-49B854CD7ED7}"/>
              </a:ext>
            </a:extLst>
          </p:cNvPr>
          <p:cNvSpPr/>
          <p:nvPr/>
        </p:nvSpPr>
        <p:spPr>
          <a:xfrm flipH="1" flipV="1">
            <a:off x="5960299" y="1631872"/>
            <a:ext cx="4033382" cy="1029810"/>
          </a:xfrm>
          <a:prstGeom prst="bentUpArrow">
            <a:avLst>
              <a:gd name="adj1" fmla="val 25000"/>
              <a:gd name="adj2" fmla="val 24457"/>
              <a:gd name="adj3" fmla="val 26087"/>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531DB23-C502-4A44-9144-3AFF6D2E5D06}"/>
              </a:ext>
            </a:extLst>
          </p:cNvPr>
          <p:cNvSpPr/>
          <p:nvPr/>
        </p:nvSpPr>
        <p:spPr>
          <a:xfrm flipV="1">
            <a:off x="9870509" y="1631873"/>
            <a:ext cx="246343" cy="1029809"/>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70EDDE9-AD9D-DF41-B6BE-289649727F7C}"/>
              </a:ext>
            </a:extLst>
          </p:cNvPr>
          <p:cNvSpPr txBox="1"/>
          <p:nvPr/>
        </p:nvSpPr>
        <p:spPr>
          <a:xfrm>
            <a:off x="8054687" y="4943752"/>
            <a:ext cx="3877985" cy="830997"/>
          </a:xfrm>
          <a:prstGeom prst="rect">
            <a:avLst/>
          </a:prstGeom>
          <a:noFill/>
        </p:spPr>
        <p:txBody>
          <a:bodyPr wrap="none" rtlCol="0">
            <a:spAutoFit/>
          </a:bodyPr>
          <a:lstStyle/>
          <a:p>
            <a:pPr algn="ctr"/>
            <a:r>
              <a:rPr lang="en" altLang="ja-JP" sz="2400" dirty="0">
                <a:solidFill>
                  <a:schemeClr val="bg2">
                    <a:lumMod val="25000"/>
                  </a:schemeClr>
                </a:solidFill>
                <a:latin typeface="Helvetica Neue" panose="02000503000000020004" pitchFamily="2" charset="0"/>
              </a:rPr>
              <a:t>Markov Chain Monte Carlo</a:t>
            </a:r>
            <a:br>
              <a:rPr lang="en" altLang="ja-JP" sz="2400" dirty="0">
                <a:solidFill>
                  <a:schemeClr val="bg2">
                    <a:lumMod val="25000"/>
                  </a:schemeClr>
                </a:solidFill>
                <a:latin typeface="Helvetica Neue" panose="02000503000000020004" pitchFamily="2" charset="0"/>
              </a:rPr>
            </a:br>
            <a:r>
              <a:rPr lang="en" altLang="ja-JP" sz="2400" dirty="0">
                <a:solidFill>
                  <a:schemeClr val="bg2">
                    <a:lumMod val="25000"/>
                  </a:schemeClr>
                </a:solidFill>
                <a:latin typeface="Helvetica Neue" panose="02000503000000020004" pitchFamily="2" charset="0"/>
              </a:rPr>
              <a:t>( MCMC ) search algorithm</a:t>
            </a:r>
            <a:endParaRPr kumimoji="1" lang="ja-JP" altLang="en-US" sz="2400">
              <a:solidFill>
                <a:schemeClr val="bg2">
                  <a:lumMod val="25000"/>
                </a:schemeClr>
              </a:solidFill>
              <a:latin typeface="Helvetica Neue" panose="02000503000000020004" pitchFamily="2" charset="0"/>
            </a:endParaRPr>
          </a:p>
        </p:txBody>
      </p:sp>
      <p:sp>
        <p:nvSpPr>
          <p:cNvPr id="9" name="テキスト ボックス 8">
            <a:extLst>
              <a:ext uri="{FF2B5EF4-FFF2-40B4-BE49-F238E27FC236}">
                <a16:creationId xmlns:a16="http://schemas.microsoft.com/office/drawing/2014/main" id="{0FC69F30-1289-834A-A2A0-19B0C703DF6D}"/>
              </a:ext>
            </a:extLst>
          </p:cNvPr>
          <p:cNvSpPr txBox="1"/>
          <p:nvPr/>
        </p:nvSpPr>
        <p:spPr>
          <a:xfrm>
            <a:off x="4903205" y="4759087"/>
            <a:ext cx="2385588" cy="1200329"/>
          </a:xfrm>
          <a:prstGeom prst="rect">
            <a:avLst/>
          </a:prstGeom>
          <a:noFill/>
        </p:spPr>
        <p:txBody>
          <a:bodyPr wrap="none" rtlCol="0">
            <a:spAutoFit/>
          </a:bodyPr>
          <a:lstStyle/>
          <a:p>
            <a:pPr algn="ctr"/>
            <a:r>
              <a:rPr kumimoji="1" lang="en-US" altLang="ja-JP" sz="2400" dirty="0">
                <a:solidFill>
                  <a:schemeClr val="bg2">
                    <a:lumMod val="25000"/>
                  </a:schemeClr>
                </a:solidFill>
                <a:latin typeface="Helvetica Neue" panose="02000503000000020004" pitchFamily="2" charset="0"/>
              </a:rPr>
              <a:t>Full simulation </a:t>
            </a:r>
          </a:p>
          <a:p>
            <a:pPr algn="ctr"/>
            <a:r>
              <a:rPr lang="en-US" altLang="ja-JP" sz="2400" dirty="0">
                <a:solidFill>
                  <a:schemeClr val="bg2">
                    <a:lumMod val="25000"/>
                  </a:schemeClr>
                </a:solidFill>
                <a:latin typeface="Helvetica Neue" panose="02000503000000020004" pitchFamily="2" charset="0"/>
              </a:rPr>
              <a:t>&amp;</a:t>
            </a:r>
          </a:p>
          <a:p>
            <a:pPr algn="ctr"/>
            <a:r>
              <a:rPr kumimoji="1" lang="en-US" altLang="ja-JP" sz="2400" dirty="0">
                <a:solidFill>
                  <a:schemeClr val="bg2">
                    <a:lumMod val="25000"/>
                  </a:schemeClr>
                </a:solidFill>
                <a:latin typeface="Helvetica Neue" panose="02000503000000020004" pitchFamily="2" charset="0"/>
              </a:rPr>
              <a:t>Delta simulation</a:t>
            </a:r>
            <a:endParaRPr kumimoji="1" lang="ja-JP" altLang="en-US" sz="2400">
              <a:solidFill>
                <a:schemeClr val="bg2">
                  <a:lumMod val="25000"/>
                </a:schemeClr>
              </a:solidFill>
              <a:latin typeface="Helvetica Neue" panose="02000503000000020004" pitchFamily="2" charset="0"/>
            </a:endParaRPr>
          </a:p>
        </p:txBody>
      </p:sp>
      <p:sp>
        <p:nvSpPr>
          <p:cNvPr id="12" name="テキスト ボックス 11">
            <a:extLst>
              <a:ext uri="{FF2B5EF4-FFF2-40B4-BE49-F238E27FC236}">
                <a16:creationId xmlns:a16="http://schemas.microsoft.com/office/drawing/2014/main" id="{67D6B1C0-0A89-C644-A90C-8ECBE62F8A15}"/>
              </a:ext>
            </a:extLst>
          </p:cNvPr>
          <p:cNvSpPr txBox="1"/>
          <p:nvPr/>
        </p:nvSpPr>
        <p:spPr>
          <a:xfrm>
            <a:off x="379672" y="4943751"/>
            <a:ext cx="3775393" cy="830997"/>
          </a:xfrm>
          <a:prstGeom prst="rect">
            <a:avLst/>
          </a:prstGeom>
          <a:noFill/>
        </p:spPr>
        <p:txBody>
          <a:bodyPr wrap="none" rtlCol="0">
            <a:spAutoFit/>
          </a:bodyPr>
          <a:lstStyle/>
          <a:p>
            <a:r>
              <a:rPr kumimoji="1" lang="en-US" altLang="ja-JP" sz="2400" dirty="0">
                <a:solidFill>
                  <a:schemeClr val="bg2">
                    <a:lumMod val="25000"/>
                  </a:schemeClr>
                </a:solidFill>
                <a:latin typeface="Helvetica Neue" panose="02000503000000020004" pitchFamily="2" charset="0"/>
              </a:rPr>
              <a:t>Decision of </a:t>
            </a:r>
            <a:r>
              <a:rPr lang="en-US" altLang="ja-JP" sz="2400" dirty="0">
                <a:solidFill>
                  <a:schemeClr val="bg2">
                    <a:lumMod val="25000"/>
                  </a:schemeClr>
                </a:solidFill>
                <a:latin typeface="Helvetica Neue" panose="02000503000000020004" pitchFamily="2" charset="0"/>
              </a:rPr>
              <a:t>parallelization </a:t>
            </a:r>
            <a:br>
              <a:rPr lang="en-US" altLang="ja-JP" sz="2400" dirty="0">
                <a:solidFill>
                  <a:schemeClr val="bg2">
                    <a:lumMod val="25000"/>
                  </a:schemeClr>
                </a:solidFill>
                <a:latin typeface="Helvetica Neue" panose="02000503000000020004" pitchFamily="2" charset="0"/>
              </a:rPr>
            </a:br>
            <a:r>
              <a:rPr lang="en-US" altLang="ja-JP" sz="2400" dirty="0">
                <a:solidFill>
                  <a:schemeClr val="bg2">
                    <a:lumMod val="25000"/>
                  </a:schemeClr>
                </a:solidFill>
                <a:latin typeface="Helvetica Neue" panose="02000503000000020004" pitchFamily="2" charset="0"/>
              </a:rPr>
              <a:t>for e</a:t>
            </a:r>
            <a:r>
              <a:rPr kumimoji="1" lang="en-US" altLang="ja-JP" sz="2400" dirty="0">
                <a:solidFill>
                  <a:schemeClr val="bg2">
                    <a:lumMod val="25000"/>
                  </a:schemeClr>
                </a:solidFill>
                <a:latin typeface="Helvetica Neue" panose="02000503000000020004" pitchFamily="2" charset="0"/>
              </a:rPr>
              <a:t>ach </a:t>
            </a:r>
            <a:r>
              <a:rPr lang="en-US" altLang="ja-JP" sz="2400" dirty="0">
                <a:solidFill>
                  <a:schemeClr val="bg2">
                    <a:lumMod val="25000"/>
                  </a:schemeClr>
                </a:solidFill>
                <a:latin typeface="Helvetica Neue" panose="02000503000000020004" pitchFamily="2" charset="0"/>
              </a:rPr>
              <a:t>o</a:t>
            </a:r>
            <a:r>
              <a:rPr kumimoji="1" lang="en-US" altLang="ja-JP" sz="2400" dirty="0">
                <a:solidFill>
                  <a:schemeClr val="bg2">
                    <a:lumMod val="25000"/>
                  </a:schemeClr>
                </a:solidFill>
                <a:latin typeface="Helvetica Neue" panose="02000503000000020004" pitchFamily="2" charset="0"/>
              </a:rPr>
              <a:t>perator</a:t>
            </a:r>
            <a:endParaRPr kumimoji="1" lang="ja-JP" altLang="en-US" sz="2400">
              <a:solidFill>
                <a:schemeClr val="bg2">
                  <a:lumMod val="25000"/>
                </a:schemeClr>
              </a:solidFill>
              <a:latin typeface="Helvetica Neue" panose="02000503000000020004" pitchFamily="2" charset="0"/>
            </a:endParaRPr>
          </a:p>
        </p:txBody>
      </p:sp>
    </p:spTree>
    <p:extLst>
      <p:ext uri="{BB962C8B-B14F-4D97-AF65-F5344CB8AC3E}">
        <p14:creationId xmlns:p14="http://schemas.microsoft.com/office/powerpoint/2010/main" val="1578475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C3A63-635D-9544-B39E-72B214B245FE}"/>
              </a:ext>
            </a:extLst>
          </p:cNvPr>
          <p:cNvSpPr>
            <a:spLocks noGrp="1"/>
          </p:cNvSpPr>
          <p:nvPr>
            <p:ph type="title"/>
          </p:nvPr>
        </p:nvSpPr>
        <p:spPr/>
        <p:txBody>
          <a:bodyPr/>
          <a:lstStyle/>
          <a:p>
            <a:r>
              <a:rPr kumimoji="1" lang="en-US" altLang="ja-JP" b="0" dirty="0"/>
              <a:t>Generate Strategy</a:t>
            </a:r>
            <a:endParaRPr kumimoji="1" lang="ja-JP" altLang="en-US" b="0"/>
          </a:p>
        </p:txBody>
      </p:sp>
      <p:sp>
        <p:nvSpPr>
          <p:cNvPr id="3" name="テキスト プレースホルダー 2">
            <a:extLst>
              <a:ext uri="{FF2B5EF4-FFF2-40B4-BE49-F238E27FC236}">
                <a16:creationId xmlns:a16="http://schemas.microsoft.com/office/drawing/2014/main" id="{279E2F94-8115-3644-A0D0-7DB8F56C566A}"/>
              </a:ext>
            </a:extLst>
          </p:cNvPr>
          <p:cNvSpPr>
            <a:spLocks noGrp="1"/>
          </p:cNvSpPr>
          <p:nvPr>
            <p:ph type="body" sz="quarter" idx="10"/>
          </p:nvPr>
        </p:nvSpPr>
        <p:spPr>
          <a:xfrm>
            <a:off x="587828" y="1354098"/>
            <a:ext cx="11468705" cy="4593090"/>
          </a:xfrm>
        </p:spPr>
        <p:txBody>
          <a:bodyPr/>
          <a:lstStyle/>
          <a:p>
            <a:pPr marL="0" indent="0">
              <a:buNone/>
            </a:pPr>
            <a:r>
              <a:rPr lang="en-US" altLang="ja-JP" sz="2400" dirty="0"/>
              <a:t>Define parallelizable dimensions for each operator .</a:t>
            </a:r>
          </a:p>
          <a:p>
            <a:pPr marL="0" indent="0">
              <a:buNone/>
            </a:pPr>
            <a:r>
              <a:rPr lang="en" altLang="ja-JP" sz="2400" dirty="0"/>
              <a:t>one strategy = combination of all types of parallelization for each operator </a:t>
            </a:r>
            <a:br>
              <a:rPr lang="en" altLang="ja-JP" sz="2400" dirty="0"/>
            </a:br>
            <a:endParaRPr lang="en-US" altLang="ja-JP" sz="2400"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50525094-E2D9-7047-8474-C244481253F3}"/>
              </a:ext>
            </a:extLst>
          </p:cNvPr>
          <p:cNvSpPr>
            <a:spLocks noGrp="1"/>
          </p:cNvSpPr>
          <p:nvPr>
            <p:ph type="sldNum" sz="quarter" idx="12"/>
          </p:nvPr>
        </p:nvSpPr>
        <p:spPr/>
        <p:txBody>
          <a:bodyPr/>
          <a:lstStyle/>
          <a:p>
            <a:fld id="{B817670A-684B-CF4C-99EB-673346015194}" type="slidenum">
              <a:rPr lang="ja-JP" altLang="en-US" smtClean="0"/>
              <a:pPr/>
              <a:t>22</a:t>
            </a:fld>
            <a:endParaRPr lang="ja-JP" altLang="en-US"/>
          </a:p>
        </p:txBody>
      </p:sp>
      <p:pic>
        <p:nvPicPr>
          <p:cNvPr id="5" name="図 4" descr="スクリーンショット が含まれている画像&#10;&#10;自動的に生成された説明">
            <a:extLst>
              <a:ext uri="{FF2B5EF4-FFF2-40B4-BE49-F238E27FC236}">
                <a16:creationId xmlns:a16="http://schemas.microsoft.com/office/drawing/2014/main" id="{ADE09957-2DEA-F04F-BCF4-44FC3501C2FC}"/>
              </a:ext>
            </a:extLst>
          </p:cNvPr>
          <p:cNvPicPr>
            <a:picLocks noChangeAspect="1"/>
          </p:cNvPicPr>
          <p:nvPr/>
        </p:nvPicPr>
        <p:blipFill rotWithShape="1">
          <a:blip r:embed="rId3"/>
          <a:srcRect t="2100"/>
          <a:stretch/>
        </p:blipFill>
        <p:spPr>
          <a:xfrm>
            <a:off x="677293" y="3134647"/>
            <a:ext cx="10837413" cy="2812541"/>
          </a:xfrm>
          <a:prstGeom prst="rect">
            <a:avLst/>
          </a:prstGeom>
        </p:spPr>
      </p:pic>
      <p:sp>
        <p:nvSpPr>
          <p:cNvPr id="8" name="正方形/長方形 7">
            <a:extLst>
              <a:ext uri="{FF2B5EF4-FFF2-40B4-BE49-F238E27FC236}">
                <a16:creationId xmlns:a16="http://schemas.microsoft.com/office/drawing/2014/main" id="{FB0721DA-4DAC-3947-AB56-2ED22B608056}"/>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2033744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B65D9-0456-4F4C-8F73-EBCD726D6436}"/>
              </a:ext>
            </a:extLst>
          </p:cNvPr>
          <p:cNvSpPr>
            <a:spLocks noGrp="1"/>
          </p:cNvSpPr>
          <p:nvPr>
            <p:ph type="title"/>
          </p:nvPr>
        </p:nvSpPr>
        <p:spPr/>
        <p:txBody>
          <a:bodyPr/>
          <a:lstStyle/>
          <a:p>
            <a:r>
              <a:rPr lang="en-US" altLang="ja-JP" b="0" dirty="0"/>
              <a:t>S</a:t>
            </a:r>
            <a:r>
              <a:rPr kumimoji="1" lang="en-US" altLang="ja-JP" b="0" dirty="0"/>
              <a:t>imulate execution</a:t>
            </a:r>
            <a:endParaRPr kumimoji="1" lang="ja-JP" altLang="en-US" b="0"/>
          </a:p>
        </p:txBody>
      </p:sp>
      <p:sp>
        <p:nvSpPr>
          <p:cNvPr id="3" name="テキスト プレースホルダー 2">
            <a:extLst>
              <a:ext uri="{FF2B5EF4-FFF2-40B4-BE49-F238E27FC236}">
                <a16:creationId xmlns:a16="http://schemas.microsoft.com/office/drawing/2014/main" id="{E93CEFC1-DEE0-7C4D-8246-FF605AD57C9C}"/>
              </a:ext>
            </a:extLst>
          </p:cNvPr>
          <p:cNvSpPr>
            <a:spLocks noGrp="1"/>
          </p:cNvSpPr>
          <p:nvPr>
            <p:ph type="body" sz="quarter" idx="10"/>
          </p:nvPr>
        </p:nvSpPr>
        <p:spPr>
          <a:xfrm>
            <a:off x="587828" y="1139640"/>
            <a:ext cx="11016343" cy="5403394"/>
          </a:xfrm>
        </p:spPr>
        <p:txBody>
          <a:bodyPr>
            <a:normAutofit/>
          </a:bodyPr>
          <a:lstStyle/>
          <a:p>
            <a:r>
              <a:rPr lang="en-US" altLang="ja-JP" sz="2400" dirty="0">
                <a:solidFill>
                  <a:schemeClr val="bg2">
                    <a:lumMod val="25000"/>
                  </a:schemeClr>
                </a:solidFill>
              </a:rPr>
              <a:t>Challenge</a:t>
            </a:r>
          </a:p>
          <a:p>
            <a:pPr lvl="1"/>
            <a:r>
              <a:rPr lang="en-US" altLang="ja-JP" sz="2000" dirty="0"/>
              <a:t>Measuring distributed executions on real hardware is slow.</a:t>
            </a:r>
          </a:p>
          <a:p>
            <a:pPr marL="0" indent="0">
              <a:buNone/>
            </a:pPr>
            <a:endParaRPr lang="en-US" altLang="ja-JP" sz="2400" dirty="0"/>
          </a:p>
          <a:p>
            <a:r>
              <a:rPr lang="en-US" altLang="ja-JP" sz="2400" dirty="0">
                <a:solidFill>
                  <a:schemeClr val="bg2">
                    <a:lumMod val="25000"/>
                  </a:schemeClr>
                </a:solidFill>
              </a:rPr>
              <a:t>Observation</a:t>
            </a:r>
          </a:p>
          <a:p>
            <a:pPr lvl="1"/>
            <a:r>
              <a:rPr kumimoji="1" lang="en-US" altLang="ja-JP" sz="2000" dirty="0"/>
              <a:t>The performance of DNN operators is highly predictable</a:t>
            </a:r>
            <a:r>
              <a:rPr kumimoji="1" lang="ja-JP" altLang="en-US" sz="2000"/>
              <a:t> </a:t>
            </a:r>
            <a:r>
              <a:rPr lang="en-US" altLang="ja-JP" sz="2000" dirty="0"/>
              <a:t>because </a:t>
            </a:r>
            <a:br>
              <a:rPr lang="en-US" altLang="ja-JP" sz="2000" dirty="0"/>
            </a:br>
            <a:r>
              <a:rPr lang="en-US" altLang="ja-JP" sz="2000" dirty="0"/>
              <a:t>most of DNN operator using dense linear algebra</a:t>
            </a:r>
            <a:r>
              <a:rPr kumimoji="1" lang="en-US" altLang="ja-JP" sz="2000" dirty="0"/>
              <a:t>.</a:t>
            </a:r>
            <a:endParaRPr lang="en-US" altLang="ja-JP" sz="2000" dirty="0"/>
          </a:p>
          <a:p>
            <a:pPr lvl="1"/>
            <a:r>
              <a:rPr kumimoji="1" lang="en-US" altLang="ja-JP" sz="2000" dirty="0"/>
              <a:t>DNN models only use a small number of distinct operators.</a:t>
            </a:r>
          </a:p>
          <a:p>
            <a:pPr lvl="1"/>
            <a:endParaRPr kumimoji="1" lang="en-US" altLang="ja-JP" sz="2000" dirty="0"/>
          </a:p>
          <a:p>
            <a:r>
              <a:rPr lang="en-US" altLang="ja-JP" sz="2400" dirty="0">
                <a:solidFill>
                  <a:schemeClr val="bg2">
                    <a:lumMod val="25000"/>
                  </a:schemeClr>
                </a:solidFill>
              </a:rPr>
              <a:t>Execution Simulator </a:t>
            </a:r>
          </a:p>
          <a:p>
            <a:pPr lvl="1"/>
            <a:r>
              <a:rPr kumimoji="1" lang="en-US" altLang="ja-JP" sz="2000" dirty="0"/>
              <a:t>Measure each distinct operator once.</a:t>
            </a:r>
          </a:p>
          <a:p>
            <a:pPr lvl="1"/>
            <a:r>
              <a:rPr lang="en-US" altLang="ja-JP" sz="2000" dirty="0"/>
              <a:t>Use the measurement to estimate different parallelization strategies.</a:t>
            </a:r>
            <a:endParaRPr kumimoji="1" lang="en-US" altLang="ja-JP" sz="2000" dirty="0"/>
          </a:p>
        </p:txBody>
      </p:sp>
      <p:sp>
        <p:nvSpPr>
          <p:cNvPr id="4" name="スライド番号プレースホルダー 3">
            <a:extLst>
              <a:ext uri="{FF2B5EF4-FFF2-40B4-BE49-F238E27FC236}">
                <a16:creationId xmlns:a16="http://schemas.microsoft.com/office/drawing/2014/main" id="{0CF5FBCB-BEE2-4E4B-9ED8-AB22A89BDE2A}"/>
              </a:ext>
            </a:extLst>
          </p:cNvPr>
          <p:cNvSpPr>
            <a:spLocks noGrp="1"/>
          </p:cNvSpPr>
          <p:nvPr>
            <p:ph type="sldNum" sz="quarter" idx="12"/>
          </p:nvPr>
        </p:nvSpPr>
        <p:spPr/>
        <p:txBody>
          <a:bodyPr/>
          <a:lstStyle/>
          <a:p>
            <a:fld id="{B817670A-684B-CF4C-99EB-673346015194}" type="slidenum">
              <a:rPr lang="ja-JP" altLang="en-US" smtClean="0"/>
              <a:pPr/>
              <a:t>23</a:t>
            </a:fld>
            <a:endParaRPr lang="ja-JP" altLang="en-US"/>
          </a:p>
        </p:txBody>
      </p:sp>
    </p:spTree>
    <p:extLst>
      <p:ext uri="{BB962C8B-B14F-4D97-AF65-F5344CB8AC3E}">
        <p14:creationId xmlns:p14="http://schemas.microsoft.com/office/powerpoint/2010/main" val="3389317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B65D9-0456-4F4C-8F73-EBCD726D6436}"/>
              </a:ext>
            </a:extLst>
          </p:cNvPr>
          <p:cNvSpPr>
            <a:spLocks noGrp="1"/>
          </p:cNvSpPr>
          <p:nvPr>
            <p:ph type="title"/>
          </p:nvPr>
        </p:nvSpPr>
        <p:spPr/>
        <p:txBody>
          <a:bodyPr/>
          <a:lstStyle/>
          <a:p>
            <a:r>
              <a:rPr lang="en-US" altLang="ja-JP" b="0" dirty="0"/>
              <a:t>Simulate </a:t>
            </a:r>
            <a:r>
              <a:rPr kumimoji="1" lang="en-US" altLang="ja-JP" b="0" dirty="0"/>
              <a:t>Execution : Generate Task Graph </a:t>
            </a:r>
            <a:endParaRPr kumimoji="1" lang="ja-JP" altLang="en-US" b="0"/>
          </a:p>
        </p:txBody>
      </p:sp>
      <p:sp>
        <p:nvSpPr>
          <p:cNvPr id="4" name="スライド番号プレースホルダー 3">
            <a:extLst>
              <a:ext uri="{FF2B5EF4-FFF2-40B4-BE49-F238E27FC236}">
                <a16:creationId xmlns:a16="http://schemas.microsoft.com/office/drawing/2014/main" id="{0CF5FBCB-BEE2-4E4B-9ED8-AB22A89BDE2A}"/>
              </a:ext>
            </a:extLst>
          </p:cNvPr>
          <p:cNvSpPr>
            <a:spLocks noGrp="1"/>
          </p:cNvSpPr>
          <p:nvPr>
            <p:ph type="sldNum" sz="quarter" idx="12"/>
          </p:nvPr>
        </p:nvSpPr>
        <p:spPr/>
        <p:txBody>
          <a:bodyPr/>
          <a:lstStyle/>
          <a:p>
            <a:fld id="{B817670A-684B-CF4C-99EB-673346015194}" type="slidenum">
              <a:rPr lang="ja-JP" altLang="en-US" smtClean="0"/>
              <a:pPr/>
              <a:t>24</a:t>
            </a:fld>
            <a:endParaRPr lang="ja-JP" altLang="en-US"/>
          </a:p>
        </p:txBody>
      </p:sp>
      <p:graphicFrame>
        <p:nvGraphicFramePr>
          <p:cNvPr id="7" name="表 6">
            <a:extLst>
              <a:ext uri="{FF2B5EF4-FFF2-40B4-BE49-F238E27FC236}">
                <a16:creationId xmlns:a16="http://schemas.microsoft.com/office/drawing/2014/main" id="{B22581B9-19B3-CB41-A102-6910165DAE20}"/>
              </a:ext>
            </a:extLst>
          </p:cNvPr>
          <p:cNvGraphicFramePr>
            <a:graphicFrameLocks noGrp="1"/>
          </p:cNvGraphicFramePr>
          <p:nvPr>
            <p:extLst>
              <p:ext uri="{D42A27DB-BD31-4B8C-83A1-F6EECF244321}">
                <p14:modId xmlns:p14="http://schemas.microsoft.com/office/powerpoint/2010/main" val="4077638201"/>
              </p:ext>
            </p:extLst>
          </p:nvPr>
        </p:nvGraphicFramePr>
        <p:xfrm>
          <a:off x="1233015" y="4216530"/>
          <a:ext cx="4083471" cy="2499360"/>
        </p:xfrm>
        <a:graphic>
          <a:graphicData uri="http://schemas.openxmlformats.org/drawingml/2006/table">
            <a:tbl>
              <a:tblPr firstRow="1" bandRow="1">
                <a:tableStyleId>{74C1A8A3-306A-4EB7-A6B1-4F7E0EB9C5D6}</a:tableStyleId>
              </a:tblPr>
              <a:tblGrid>
                <a:gridCol w="1112902">
                  <a:extLst>
                    <a:ext uri="{9D8B030D-6E8A-4147-A177-3AD203B41FA5}">
                      <a16:colId xmlns:a16="http://schemas.microsoft.com/office/drawing/2014/main" val="37731604"/>
                    </a:ext>
                  </a:extLst>
                </a:gridCol>
                <a:gridCol w="2970569">
                  <a:extLst>
                    <a:ext uri="{9D8B030D-6E8A-4147-A177-3AD203B41FA5}">
                      <a16:colId xmlns:a16="http://schemas.microsoft.com/office/drawing/2014/main" val="79526738"/>
                    </a:ext>
                  </a:extLst>
                </a:gridCol>
              </a:tblGrid>
              <a:tr h="286443">
                <a:tc gridSpan="2">
                  <a:txBody>
                    <a:bodyPr/>
                    <a:lstStyle/>
                    <a:p>
                      <a:pPr algn="ctr"/>
                      <a:r>
                        <a:rPr kumimoji="1" lang="en-US" altLang="ja-JP" sz="2000" b="0" i="0" dirty="0">
                          <a:latin typeface="Helvetica Neue" panose="02000503000000020004" pitchFamily="2" charset="0"/>
                        </a:rPr>
                        <a:t>Parallelization Strategy</a:t>
                      </a:r>
                      <a:endParaRPr kumimoji="1" lang="ja-JP" altLang="en-US" sz="2000" b="0" i="0">
                        <a:latin typeface="Helvetica Neue" panose="02000503000000020004" pitchFamily="2" charset="0"/>
                      </a:endParaRPr>
                    </a:p>
                  </a:txBody>
                  <a:tcPr>
                    <a:solidFill>
                      <a:schemeClr val="bg2">
                        <a:lumMod val="50000"/>
                      </a:schemeClr>
                    </a:solidFill>
                  </a:tcPr>
                </a:tc>
                <a:tc hMerge="1">
                  <a:txBody>
                    <a:bodyPr/>
                    <a:lstStyle/>
                    <a:p>
                      <a:endParaRPr kumimoji="1" lang="ja-JP" altLang="en-US"/>
                    </a:p>
                  </a:txBody>
                  <a:tcPr/>
                </a:tc>
                <a:extLst>
                  <a:ext uri="{0D108BD9-81ED-4DB2-BD59-A6C34878D82A}">
                    <a16:rowId xmlns:a16="http://schemas.microsoft.com/office/drawing/2014/main" val="3762772309"/>
                  </a:ext>
                </a:extLst>
              </a:tr>
              <a:tr h="370840">
                <a:tc>
                  <a:txBody>
                    <a:bodyPr/>
                    <a:lstStyle/>
                    <a:p>
                      <a:r>
                        <a:rPr kumimoji="1" lang="en-US" altLang="ja-JP" sz="2000" b="0" i="0" dirty="0">
                          <a:solidFill>
                            <a:schemeClr val="bg2">
                              <a:lumMod val="25000"/>
                            </a:schemeClr>
                          </a:solidFill>
                          <a:latin typeface="Helvetica Neue" panose="02000503000000020004" pitchFamily="2" charset="0"/>
                        </a:rPr>
                        <a:t>O1</a:t>
                      </a:r>
                      <a:r>
                        <a:rPr kumimoji="1" lang="ja-JP" altLang="en-US" sz="2000" b="0" i="0">
                          <a:solidFill>
                            <a:schemeClr val="bg2">
                              <a:lumMod val="25000"/>
                            </a:schemeClr>
                          </a:solidFill>
                          <a:latin typeface="Helvetica Neue" panose="02000503000000020004" pitchFamily="2" charset="0"/>
                        </a:rPr>
                        <a:t> </a:t>
                      </a:r>
                      <a:r>
                        <a:rPr kumimoji="1" lang="en-US" altLang="ja-JP" sz="2000" b="0" i="0" dirty="0">
                          <a:solidFill>
                            <a:schemeClr val="bg2">
                              <a:lumMod val="25000"/>
                            </a:schemeClr>
                          </a:solidFill>
                          <a:latin typeface="Helvetica Neue" panose="02000503000000020004" pitchFamily="2" charset="0"/>
                        </a:rPr>
                        <a:t>,</a:t>
                      </a:r>
                      <a:r>
                        <a:rPr kumimoji="1" lang="ja-JP" altLang="en-US" sz="2000" b="0" i="0">
                          <a:solidFill>
                            <a:schemeClr val="bg2">
                              <a:lumMod val="25000"/>
                            </a:schemeClr>
                          </a:solidFill>
                          <a:latin typeface="Helvetica Neue" panose="02000503000000020004" pitchFamily="2" charset="0"/>
                        </a:rPr>
                        <a:t> </a:t>
                      </a:r>
                      <a:r>
                        <a:rPr kumimoji="1" lang="en-US" altLang="ja-JP" sz="2000" b="0" i="0" dirty="0">
                          <a:solidFill>
                            <a:schemeClr val="bg2">
                              <a:lumMod val="25000"/>
                            </a:schemeClr>
                          </a:solidFill>
                          <a:latin typeface="Helvetica Neue" panose="02000503000000020004" pitchFamily="2" charset="0"/>
                        </a:rPr>
                        <a:t>O2</a:t>
                      </a:r>
                      <a:endParaRPr kumimoji="1" lang="ja-JP" altLang="en-US" sz="2000" b="0" i="0">
                        <a:solidFill>
                          <a:schemeClr val="bg2">
                            <a:lumMod val="25000"/>
                          </a:schemeClr>
                        </a:solidFill>
                        <a:latin typeface="Helvetica Neue" panose="02000503000000020004" pitchFamily="2" charset="0"/>
                      </a:endParaRPr>
                    </a:p>
                  </a:txBody>
                  <a:tcPr>
                    <a:solidFill>
                      <a:schemeClr val="accent5">
                        <a:lumMod val="60000"/>
                        <a:lumOff val="40000"/>
                      </a:schemeClr>
                    </a:solidFill>
                  </a:tcPr>
                </a:tc>
                <a:tc>
                  <a:txBody>
                    <a:bodyPr/>
                    <a:lstStyle/>
                    <a:p>
                      <a:r>
                        <a:rPr kumimoji="1" lang="en-US" altLang="ja-JP" sz="2000" b="0" i="0" dirty="0">
                          <a:solidFill>
                            <a:schemeClr val="bg2">
                              <a:lumMod val="25000"/>
                            </a:schemeClr>
                          </a:solidFill>
                          <a:latin typeface="Helvetica Neue" panose="02000503000000020004" pitchFamily="2" charset="0"/>
                        </a:rPr>
                        <a:t>Degree(sample) = 2</a:t>
                      </a:r>
                    </a:p>
                    <a:p>
                      <a:r>
                        <a:rPr kumimoji="1" lang="en-US" altLang="ja-JP" sz="2000" b="0" i="0" dirty="0">
                          <a:solidFill>
                            <a:schemeClr val="bg2">
                              <a:lumMod val="25000"/>
                            </a:schemeClr>
                          </a:solidFill>
                          <a:latin typeface="Helvetica Neue" panose="02000503000000020004" pitchFamily="2" charset="0"/>
                        </a:rPr>
                        <a:t>GPU1</a:t>
                      </a:r>
                      <a:endParaRPr kumimoji="1" lang="ja-JP" altLang="en-US" sz="2000" b="0" i="0">
                        <a:solidFill>
                          <a:schemeClr val="bg2">
                            <a:lumMod val="25000"/>
                          </a:schemeClr>
                        </a:solidFill>
                        <a:latin typeface="Helvetica Neue" panose="02000503000000020004" pitchFamily="2" charset="0"/>
                      </a:endParaRPr>
                    </a:p>
                  </a:txBody>
                  <a:tcPr>
                    <a:solidFill>
                      <a:schemeClr val="accent5">
                        <a:lumMod val="60000"/>
                        <a:lumOff val="40000"/>
                      </a:schemeClr>
                    </a:solidFill>
                  </a:tcPr>
                </a:tc>
                <a:extLst>
                  <a:ext uri="{0D108BD9-81ED-4DB2-BD59-A6C34878D82A}">
                    <a16:rowId xmlns:a16="http://schemas.microsoft.com/office/drawing/2014/main" val="282499797"/>
                  </a:ext>
                </a:extLst>
              </a:tr>
              <a:tr h="370840">
                <a:tc>
                  <a:txBody>
                    <a:bodyPr/>
                    <a:lstStyle/>
                    <a:p>
                      <a:r>
                        <a:rPr kumimoji="1" lang="en-US" altLang="ja-JP" sz="2000" b="0" i="0" dirty="0">
                          <a:solidFill>
                            <a:schemeClr val="bg2">
                              <a:lumMod val="25000"/>
                            </a:schemeClr>
                          </a:solidFill>
                          <a:latin typeface="Helvetica Neue" panose="02000503000000020004" pitchFamily="2" charset="0"/>
                        </a:rPr>
                        <a:t>O3 , O4</a:t>
                      </a:r>
                      <a:endParaRPr kumimoji="1" lang="ja-JP" altLang="en-US" sz="2000" b="0" i="0">
                        <a:solidFill>
                          <a:schemeClr val="bg2">
                            <a:lumMod val="25000"/>
                          </a:schemeClr>
                        </a:solidFill>
                        <a:latin typeface="Helvetica Neue" panose="02000503000000020004" pitchFamily="2" charset="0"/>
                      </a:endParaRPr>
                    </a:p>
                  </a:txBody>
                  <a:tcPr>
                    <a:solidFill>
                      <a:schemeClr val="accent2">
                        <a:lumMod val="60000"/>
                        <a:lumOff val="40000"/>
                      </a:schemeClr>
                    </a:solidFill>
                  </a:tcPr>
                </a:tc>
                <a:tc>
                  <a:txBody>
                    <a:bodyPr/>
                    <a:lstStyle/>
                    <a:p>
                      <a:r>
                        <a:rPr kumimoji="1" lang="en-US" altLang="ja-JP" sz="2000" b="0" i="0" dirty="0">
                          <a:solidFill>
                            <a:schemeClr val="bg2">
                              <a:lumMod val="25000"/>
                            </a:schemeClr>
                          </a:solidFill>
                          <a:latin typeface="Helvetica Neue" panose="02000503000000020004" pitchFamily="2" charset="0"/>
                        </a:rPr>
                        <a:t>Degree(sample) = 2</a:t>
                      </a:r>
                    </a:p>
                    <a:p>
                      <a:r>
                        <a:rPr kumimoji="1" lang="en-US" altLang="ja-JP" sz="2000" b="0" i="0" dirty="0">
                          <a:solidFill>
                            <a:schemeClr val="bg2">
                              <a:lumMod val="25000"/>
                            </a:schemeClr>
                          </a:solidFill>
                          <a:latin typeface="Helvetica Neue" panose="02000503000000020004" pitchFamily="2" charset="0"/>
                        </a:rPr>
                        <a:t>GPU2</a:t>
                      </a:r>
                      <a:endParaRPr kumimoji="1" lang="ja-JP" altLang="en-US" sz="2000" b="0" i="0">
                        <a:solidFill>
                          <a:schemeClr val="bg2">
                            <a:lumMod val="25000"/>
                          </a:schemeClr>
                        </a:solidFill>
                        <a:latin typeface="Helvetica Neue" panose="02000503000000020004" pitchFamily="2" charset="0"/>
                      </a:endParaRPr>
                    </a:p>
                  </a:txBody>
                  <a:tcPr>
                    <a:solidFill>
                      <a:schemeClr val="accent2">
                        <a:lumMod val="60000"/>
                        <a:lumOff val="40000"/>
                      </a:schemeClr>
                    </a:solidFill>
                  </a:tcPr>
                </a:tc>
                <a:extLst>
                  <a:ext uri="{0D108BD9-81ED-4DB2-BD59-A6C34878D82A}">
                    <a16:rowId xmlns:a16="http://schemas.microsoft.com/office/drawing/2014/main" val="2954211391"/>
                  </a:ext>
                </a:extLst>
              </a:tr>
              <a:tr h="370840">
                <a:tc>
                  <a:txBody>
                    <a:bodyPr/>
                    <a:lstStyle/>
                    <a:p>
                      <a:r>
                        <a:rPr kumimoji="1" lang="en-US" altLang="ja-JP" sz="2000" b="0" i="0" dirty="0">
                          <a:solidFill>
                            <a:schemeClr val="bg2">
                              <a:lumMod val="25000"/>
                            </a:schemeClr>
                          </a:solidFill>
                          <a:latin typeface="Helvetica Neue" panose="02000503000000020004" pitchFamily="2" charset="0"/>
                        </a:rPr>
                        <a:t>O5 , O6</a:t>
                      </a:r>
                      <a:endParaRPr kumimoji="1" lang="ja-JP" altLang="en-US" sz="2000" b="0" i="0">
                        <a:solidFill>
                          <a:schemeClr val="bg2">
                            <a:lumMod val="25000"/>
                          </a:schemeClr>
                        </a:solidFill>
                        <a:latin typeface="Helvetica Neue" panose="02000503000000020004" pitchFamily="2" charset="0"/>
                      </a:endParaRPr>
                    </a:p>
                  </a:txBody>
                  <a:tcPr>
                    <a:solidFill>
                      <a:schemeClr val="accent6">
                        <a:lumMod val="60000"/>
                        <a:lumOff val="40000"/>
                      </a:schemeClr>
                    </a:solidFill>
                  </a:tcPr>
                </a:tc>
                <a:tc>
                  <a:txBody>
                    <a:bodyPr/>
                    <a:lstStyle/>
                    <a:p>
                      <a:r>
                        <a:rPr kumimoji="1" lang="en-US" altLang="ja-JP" sz="2000" b="0" i="0" dirty="0">
                          <a:solidFill>
                            <a:schemeClr val="bg2">
                              <a:lumMod val="25000"/>
                            </a:schemeClr>
                          </a:solidFill>
                          <a:latin typeface="Helvetica Neue" panose="02000503000000020004" pitchFamily="2" charset="0"/>
                        </a:rPr>
                        <a:t>Degree(sample) = 1</a:t>
                      </a:r>
                    </a:p>
                    <a:p>
                      <a:r>
                        <a:rPr kumimoji="1" lang="en-US" altLang="ja-JP" sz="2000" b="0" i="0" dirty="0">
                          <a:solidFill>
                            <a:schemeClr val="bg2">
                              <a:lumMod val="25000"/>
                            </a:schemeClr>
                          </a:solidFill>
                          <a:latin typeface="Helvetica Neue" panose="02000503000000020004" pitchFamily="2" charset="0"/>
                        </a:rPr>
                        <a:t>GPU 3</a:t>
                      </a:r>
                      <a:endParaRPr kumimoji="1" lang="ja-JP" altLang="en-US" sz="2000" b="0" i="0">
                        <a:solidFill>
                          <a:schemeClr val="bg2">
                            <a:lumMod val="25000"/>
                          </a:schemeClr>
                        </a:solidFill>
                        <a:latin typeface="Helvetica Neue" panose="02000503000000020004" pitchFamily="2" charset="0"/>
                      </a:endParaRPr>
                    </a:p>
                  </a:txBody>
                  <a:tcPr>
                    <a:solidFill>
                      <a:schemeClr val="accent6">
                        <a:lumMod val="60000"/>
                        <a:lumOff val="40000"/>
                      </a:schemeClr>
                    </a:solidFill>
                  </a:tcPr>
                </a:tc>
                <a:extLst>
                  <a:ext uri="{0D108BD9-81ED-4DB2-BD59-A6C34878D82A}">
                    <a16:rowId xmlns:a16="http://schemas.microsoft.com/office/drawing/2014/main" val="877106401"/>
                  </a:ext>
                </a:extLst>
              </a:tr>
            </a:tbl>
          </a:graphicData>
        </a:graphic>
      </p:graphicFrame>
      <p:sp>
        <p:nvSpPr>
          <p:cNvPr id="5" name="テキスト ボックス 4">
            <a:extLst>
              <a:ext uri="{FF2B5EF4-FFF2-40B4-BE49-F238E27FC236}">
                <a16:creationId xmlns:a16="http://schemas.microsoft.com/office/drawing/2014/main" id="{1F4A3D0C-4DA3-254D-9935-DF991E0AB4D5}"/>
              </a:ext>
            </a:extLst>
          </p:cNvPr>
          <p:cNvSpPr txBox="1"/>
          <p:nvPr/>
        </p:nvSpPr>
        <p:spPr>
          <a:xfrm>
            <a:off x="1939418" y="1123265"/>
            <a:ext cx="2350323" cy="461665"/>
          </a:xfrm>
          <a:prstGeom prst="rect">
            <a:avLst/>
          </a:prstGeom>
          <a:noFill/>
        </p:spPr>
        <p:txBody>
          <a:bodyPr wrap="none" rtlCol="0">
            <a:spAutoFit/>
          </a:bodyPr>
          <a:lstStyle/>
          <a:p>
            <a:pPr algn="ctr"/>
            <a:r>
              <a:rPr kumimoji="1" lang="en-US" altLang="ja-JP" sz="2400" dirty="0">
                <a:solidFill>
                  <a:schemeClr val="bg2">
                    <a:lumMod val="25000"/>
                  </a:schemeClr>
                </a:solidFill>
                <a:latin typeface="Helvetica Neue" panose="02000503000000020004" pitchFamily="2" charset="0"/>
              </a:rPr>
              <a:t>Operator Graph</a:t>
            </a:r>
            <a:endParaRPr kumimoji="1" lang="ja-JP" altLang="en-US" sz="2400">
              <a:solidFill>
                <a:schemeClr val="bg2">
                  <a:lumMod val="25000"/>
                </a:schemeClr>
              </a:solidFill>
              <a:latin typeface="Helvetica Neue" panose="02000503000000020004" pitchFamily="2" charset="0"/>
            </a:endParaRPr>
          </a:p>
        </p:txBody>
      </p:sp>
      <p:sp>
        <p:nvSpPr>
          <p:cNvPr id="8" name="右矢印 7">
            <a:extLst>
              <a:ext uri="{FF2B5EF4-FFF2-40B4-BE49-F238E27FC236}">
                <a16:creationId xmlns:a16="http://schemas.microsoft.com/office/drawing/2014/main" id="{61321F6C-1B5C-FC47-9850-8190420CE2C8}"/>
              </a:ext>
            </a:extLst>
          </p:cNvPr>
          <p:cNvSpPr/>
          <p:nvPr/>
        </p:nvSpPr>
        <p:spPr>
          <a:xfrm>
            <a:off x="5637472" y="2765890"/>
            <a:ext cx="644405" cy="553820"/>
          </a:xfrm>
          <a:prstGeom prst="rightArrow">
            <a:avLst/>
          </a:prstGeom>
          <a:solidFill>
            <a:srgbClr val="425269"/>
          </a:solidFill>
          <a:ln>
            <a:solidFill>
              <a:srgbClr val="425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9F11BFD3-3DFC-9547-958E-AF6485096EA4}"/>
              </a:ext>
            </a:extLst>
          </p:cNvPr>
          <p:cNvGrpSpPr/>
          <p:nvPr/>
        </p:nvGrpSpPr>
        <p:grpSpPr>
          <a:xfrm>
            <a:off x="6946278" y="1873315"/>
            <a:ext cx="752625" cy="714030"/>
            <a:chOff x="7105092" y="1631872"/>
            <a:chExt cx="644404" cy="648000"/>
          </a:xfrm>
        </p:grpSpPr>
        <p:sp>
          <p:nvSpPr>
            <p:cNvPr id="21" name="弦 20">
              <a:extLst>
                <a:ext uri="{FF2B5EF4-FFF2-40B4-BE49-F238E27FC236}">
                  <a16:creationId xmlns:a16="http://schemas.microsoft.com/office/drawing/2014/main" id="{D1EBD054-7DCD-8F40-BFB7-CD70BBB4E9EC}"/>
                </a:ext>
              </a:extLst>
            </p:cNvPr>
            <p:cNvSpPr/>
            <p:nvPr/>
          </p:nvSpPr>
          <p:spPr>
            <a:xfrm>
              <a:off x="7105092" y="1631872"/>
              <a:ext cx="644404" cy="648000"/>
            </a:xfrm>
            <a:prstGeom prst="chord">
              <a:avLst>
                <a:gd name="adj1" fmla="val 10314129"/>
                <a:gd name="adj2" fmla="val 47591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216B7270-8207-8449-BC80-E9E8CB3D6931}"/>
                </a:ext>
              </a:extLst>
            </p:cNvPr>
            <p:cNvSpPr/>
            <p:nvPr/>
          </p:nvSpPr>
          <p:spPr>
            <a:xfrm>
              <a:off x="7105092" y="1631872"/>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CE95DEB7-E8C5-EF47-9F60-B6717B3AB44C}"/>
              </a:ext>
            </a:extLst>
          </p:cNvPr>
          <p:cNvGrpSpPr/>
          <p:nvPr/>
        </p:nvGrpSpPr>
        <p:grpSpPr>
          <a:xfrm>
            <a:off x="6959842" y="2894847"/>
            <a:ext cx="752625" cy="721597"/>
            <a:chOff x="7105092" y="3042800"/>
            <a:chExt cx="644404" cy="654868"/>
          </a:xfrm>
        </p:grpSpPr>
        <p:sp>
          <p:nvSpPr>
            <p:cNvPr id="23" name="弦 22">
              <a:extLst>
                <a:ext uri="{FF2B5EF4-FFF2-40B4-BE49-F238E27FC236}">
                  <a16:creationId xmlns:a16="http://schemas.microsoft.com/office/drawing/2014/main" id="{947F2AF2-220F-0A4B-AC3D-0DE9324EF34A}"/>
                </a:ext>
              </a:extLst>
            </p:cNvPr>
            <p:cNvSpPr/>
            <p:nvPr/>
          </p:nvSpPr>
          <p:spPr>
            <a:xfrm>
              <a:off x="7105092" y="3042800"/>
              <a:ext cx="644404" cy="648000"/>
            </a:xfrm>
            <a:prstGeom prst="chord">
              <a:avLst>
                <a:gd name="adj1" fmla="val 21572419"/>
                <a:gd name="adj2" fmla="val 1074002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BB91E0E-E39D-9145-81CA-CF87A5843F1B}"/>
                </a:ext>
              </a:extLst>
            </p:cNvPr>
            <p:cNvSpPr/>
            <p:nvPr/>
          </p:nvSpPr>
          <p:spPr>
            <a:xfrm>
              <a:off x="7105092" y="3049668"/>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円/楕円 12">
            <a:extLst>
              <a:ext uri="{FF2B5EF4-FFF2-40B4-BE49-F238E27FC236}">
                <a16:creationId xmlns:a16="http://schemas.microsoft.com/office/drawing/2014/main" id="{44075EE5-7FA1-4A4A-A53A-9E8310E9CC25}"/>
              </a:ext>
            </a:extLst>
          </p:cNvPr>
          <p:cNvSpPr/>
          <p:nvPr/>
        </p:nvSpPr>
        <p:spPr>
          <a:xfrm>
            <a:off x="10312900" y="2894847"/>
            <a:ext cx="752626" cy="714030"/>
          </a:xfrm>
          <a:prstGeom prst="ellipse">
            <a:avLst/>
          </a:prstGeom>
          <a:solidFill>
            <a:schemeClr val="accent6">
              <a:lumMod val="60000"/>
              <a:lumOff val="40000"/>
            </a:schemeClr>
          </a:solid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2">
                    <a:lumMod val="25000"/>
                  </a:schemeClr>
                </a:solidFill>
                <a:latin typeface="Helvetica Neue" panose="02000503000000020004" pitchFamily="2" charset="0"/>
              </a:rPr>
              <a:t>O5</a:t>
            </a:r>
            <a:endParaRPr kumimoji="1" lang="ja-JP" altLang="en-US" sz="2000">
              <a:solidFill>
                <a:schemeClr val="bg2">
                  <a:lumMod val="25000"/>
                </a:schemeClr>
              </a:solidFill>
              <a:latin typeface="Helvetica Neue" panose="02000503000000020004" pitchFamily="2" charset="0"/>
            </a:endParaRPr>
          </a:p>
        </p:txBody>
      </p:sp>
      <p:sp>
        <p:nvSpPr>
          <p:cNvPr id="14" name="円/楕円 13">
            <a:extLst>
              <a:ext uri="{FF2B5EF4-FFF2-40B4-BE49-F238E27FC236}">
                <a16:creationId xmlns:a16="http://schemas.microsoft.com/office/drawing/2014/main" id="{EE095128-06CB-8941-A741-D1A43D4BECFA}"/>
              </a:ext>
            </a:extLst>
          </p:cNvPr>
          <p:cNvSpPr/>
          <p:nvPr/>
        </p:nvSpPr>
        <p:spPr>
          <a:xfrm>
            <a:off x="10326800" y="3947942"/>
            <a:ext cx="752626" cy="714030"/>
          </a:xfrm>
          <a:prstGeom prst="ellipse">
            <a:avLst/>
          </a:prstGeom>
          <a:solidFill>
            <a:schemeClr val="accent6">
              <a:lumMod val="60000"/>
              <a:lumOff val="40000"/>
            </a:schemeClr>
          </a:solid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2">
                    <a:lumMod val="25000"/>
                  </a:schemeClr>
                </a:solidFill>
                <a:latin typeface="Helvetica Neue" panose="02000503000000020004" pitchFamily="2" charset="0"/>
              </a:rPr>
              <a:t>O6</a:t>
            </a:r>
            <a:endParaRPr kumimoji="1" lang="ja-JP" altLang="en-US" sz="2000">
              <a:solidFill>
                <a:schemeClr val="bg2">
                  <a:lumMod val="25000"/>
                </a:schemeClr>
              </a:solidFill>
              <a:latin typeface="Helvetica Neue" panose="02000503000000020004" pitchFamily="2" charset="0"/>
            </a:endParaRPr>
          </a:p>
        </p:txBody>
      </p:sp>
      <p:grpSp>
        <p:nvGrpSpPr>
          <p:cNvPr id="34" name="グループ化 33">
            <a:extLst>
              <a:ext uri="{FF2B5EF4-FFF2-40B4-BE49-F238E27FC236}">
                <a16:creationId xmlns:a16="http://schemas.microsoft.com/office/drawing/2014/main" id="{941159A9-D493-AD44-A096-D4F1BF462C3A}"/>
              </a:ext>
            </a:extLst>
          </p:cNvPr>
          <p:cNvGrpSpPr/>
          <p:nvPr/>
        </p:nvGrpSpPr>
        <p:grpSpPr>
          <a:xfrm>
            <a:off x="8625927" y="1863725"/>
            <a:ext cx="752625" cy="723240"/>
            <a:chOff x="7105092" y="4189900"/>
            <a:chExt cx="644404" cy="656359"/>
          </a:xfrm>
        </p:grpSpPr>
        <p:sp>
          <p:nvSpPr>
            <p:cNvPr id="27" name="弦 26">
              <a:extLst>
                <a:ext uri="{FF2B5EF4-FFF2-40B4-BE49-F238E27FC236}">
                  <a16:creationId xmlns:a16="http://schemas.microsoft.com/office/drawing/2014/main" id="{0E3BBF23-8FF0-F444-A2A7-0D3AB123499D}"/>
                </a:ext>
              </a:extLst>
            </p:cNvPr>
            <p:cNvSpPr/>
            <p:nvPr/>
          </p:nvSpPr>
          <p:spPr>
            <a:xfrm>
              <a:off x="7105092" y="4198259"/>
              <a:ext cx="644404" cy="648000"/>
            </a:xfrm>
            <a:prstGeom prst="chord">
              <a:avLst>
                <a:gd name="adj1" fmla="val 10457931"/>
                <a:gd name="adj2" fmla="val 44946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3D681426-2725-404D-A43A-6A932ACFB2EE}"/>
                </a:ext>
              </a:extLst>
            </p:cNvPr>
            <p:cNvSpPr/>
            <p:nvPr/>
          </p:nvSpPr>
          <p:spPr>
            <a:xfrm>
              <a:off x="7105092" y="4189900"/>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F6A700ED-FAE5-A348-9838-B1E17C8A082B}"/>
              </a:ext>
            </a:extLst>
          </p:cNvPr>
          <p:cNvGrpSpPr/>
          <p:nvPr/>
        </p:nvGrpSpPr>
        <p:grpSpPr>
          <a:xfrm>
            <a:off x="8639491" y="2897809"/>
            <a:ext cx="752625" cy="723240"/>
            <a:chOff x="7105092" y="5607696"/>
            <a:chExt cx="644404" cy="656359"/>
          </a:xfrm>
        </p:grpSpPr>
        <p:sp>
          <p:nvSpPr>
            <p:cNvPr id="25" name="弦 24">
              <a:extLst>
                <a:ext uri="{FF2B5EF4-FFF2-40B4-BE49-F238E27FC236}">
                  <a16:creationId xmlns:a16="http://schemas.microsoft.com/office/drawing/2014/main" id="{D72D4E63-EE4B-D74E-9819-75175C25719D}"/>
                </a:ext>
              </a:extLst>
            </p:cNvPr>
            <p:cNvSpPr/>
            <p:nvPr/>
          </p:nvSpPr>
          <p:spPr>
            <a:xfrm>
              <a:off x="7105092" y="5616055"/>
              <a:ext cx="644404" cy="648000"/>
            </a:xfrm>
            <a:prstGeom prst="chord">
              <a:avLst>
                <a:gd name="adj1" fmla="val 21572419"/>
                <a:gd name="adj2" fmla="val 1074002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93B1288A-5A47-7047-9212-8A357D393208}"/>
                </a:ext>
              </a:extLst>
            </p:cNvPr>
            <p:cNvSpPr/>
            <p:nvPr/>
          </p:nvSpPr>
          <p:spPr>
            <a:xfrm>
              <a:off x="7105092" y="5607696"/>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ボックス 38">
            <a:extLst>
              <a:ext uri="{FF2B5EF4-FFF2-40B4-BE49-F238E27FC236}">
                <a16:creationId xmlns:a16="http://schemas.microsoft.com/office/drawing/2014/main" id="{F663E151-5F4D-AF48-B469-A9D83F6B1E7C}"/>
              </a:ext>
            </a:extLst>
          </p:cNvPr>
          <p:cNvSpPr txBox="1"/>
          <p:nvPr/>
        </p:nvSpPr>
        <p:spPr>
          <a:xfrm>
            <a:off x="7067780" y="1930903"/>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O1</a:t>
            </a:r>
            <a:endParaRPr lang="ja-JP" altLang="en-US" sz="2000">
              <a:solidFill>
                <a:schemeClr val="bg2">
                  <a:lumMod val="25000"/>
                </a:schemeClr>
              </a:solidFill>
              <a:latin typeface="Helvetica Neue" panose="02000503000000020004" pitchFamily="2" charset="0"/>
            </a:endParaRPr>
          </a:p>
        </p:txBody>
      </p:sp>
      <p:sp>
        <p:nvSpPr>
          <p:cNvPr id="41" name="テキスト ボックス 40">
            <a:extLst>
              <a:ext uri="{FF2B5EF4-FFF2-40B4-BE49-F238E27FC236}">
                <a16:creationId xmlns:a16="http://schemas.microsoft.com/office/drawing/2014/main" id="{2D449748-A897-CB49-9D01-534D6AAA82B2}"/>
              </a:ext>
            </a:extLst>
          </p:cNvPr>
          <p:cNvSpPr txBox="1"/>
          <p:nvPr/>
        </p:nvSpPr>
        <p:spPr>
          <a:xfrm>
            <a:off x="8747429" y="1919512"/>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O3</a:t>
            </a:r>
            <a:endParaRPr lang="ja-JP" altLang="en-US" sz="2000">
              <a:solidFill>
                <a:schemeClr val="bg2">
                  <a:lumMod val="25000"/>
                </a:schemeClr>
              </a:solidFill>
              <a:latin typeface="Helvetica Neue" panose="02000503000000020004" pitchFamily="2" charset="0"/>
            </a:endParaRPr>
          </a:p>
        </p:txBody>
      </p:sp>
      <p:sp>
        <p:nvSpPr>
          <p:cNvPr id="43" name="テキスト ボックス 42">
            <a:extLst>
              <a:ext uri="{FF2B5EF4-FFF2-40B4-BE49-F238E27FC236}">
                <a16:creationId xmlns:a16="http://schemas.microsoft.com/office/drawing/2014/main" id="{95B9C5F8-6EC8-804A-A1C4-732678D91877}"/>
              </a:ext>
            </a:extLst>
          </p:cNvPr>
          <p:cNvSpPr txBox="1"/>
          <p:nvPr/>
        </p:nvSpPr>
        <p:spPr>
          <a:xfrm>
            <a:off x="8760993" y="3234692"/>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O3</a:t>
            </a:r>
            <a:endParaRPr lang="ja-JP" altLang="en-US" sz="2000">
              <a:solidFill>
                <a:schemeClr val="bg2">
                  <a:lumMod val="25000"/>
                </a:schemeClr>
              </a:solidFill>
              <a:latin typeface="Helvetica Neue" panose="02000503000000020004" pitchFamily="2" charset="0"/>
            </a:endParaRPr>
          </a:p>
        </p:txBody>
      </p:sp>
      <p:sp>
        <p:nvSpPr>
          <p:cNvPr id="44" name="テキスト ボックス 43">
            <a:extLst>
              <a:ext uri="{FF2B5EF4-FFF2-40B4-BE49-F238E27FC236}">
                <a16:creationId xmlns:a16="http://schemas.microsoft.com/office/drawing/2014/main" id="{4056E3BA-3641-0543-88FA-4D2722FFCCA9}"/>
              </a:ext>
            </a:extLst>
          </p:cNvPr>
          <p:cNvSpPr txBox="1"/>
          <p:nvPr/>
        </p:nvSpPr>
        <p:spPr>
          <a:xfrm>
            <a:off x="7081344" y="3246086"/>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O1</a:t>
            </a:r>
            <a:endParaRPr lang="ja-JP" altLang="en-US" sz="2000">
              <a:solidFill>
                <a:schemeClr val="bg2">
                  <a:lumMod val="25000"/>
                </a:schemeClr>
              </a:solidFill>
              <a:latin typeface="Helvetica Neue" panose="02000503000000020004" pitchFamily="2" charset="0"/>
            </a:endParaRPr>
          </a:p>
        </p:txBody>
      </p:sp>
      <p:grpSp>
        <p:nvGrpSpPr>
          <p:cNvPr id="45" name="グループ化 44">
            <a:extLst>
              <a:ext uri="{FF2B5EF4-FFF2-40B4-BE49-F238E27FC236}">
                <a16:creationId xmlns:a16="http://schemas.microsoft.com/office/drawing/2014/main" id="{614D234F-5DA7-434E-A945-C66B205B7C0C}"/>
              </a:ext>
            </a:extLst>
          </p:cNvPr>
          <p:cNvGrpSpPr/>
          <p:nvPr/>
        </p:nvGrpSpPr>
        <p:grpSpPr>
          <a:xfrm>
            <a:off x="6959841" y="3952547"/>
            <a:ext cx="752625" cy="714030"/>
            <a:chOff x="7105092" y="1631872"/>
            <a:chExt cx="644404" cy="648000"/>
          </a:xfrm>
        </p:grpSpPr>
        <p:sp>
          <p:nvSpPr>
            <p:cNvPr id="46" name="弦 45">
              <a:extLst>
                <a:ext uri="{FF2B5EF4-FFF2-40B4-BE49-F238E27FC236}">
                  <a16:creationId xmlns:a16="http://schemas.microsoft.com/office/drawing/2014/main" id="{178120A4-7D0A-6A47-908E-5A5361A06294}"/>
                </a:ext>
              </a:extLst>
            </p:cNvPr>
            <p:cNvSpPr/>
            <p:nvPr/>
          </p:nvSpPr>
          <p:spPr>
            <a:xfrm>
              <a:off x="7105092" y="1631872"/>
              <a:ext cx="644404" cy="648000"/>
            </a:xfrm>
            <a:prstGeom prst="chord">
              <a:avLst>
                <a:gd name="adj1" fmla="val 10314129"/>
                <a:gd name="adj2" fmla="val 47591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A1160297-1CCD-6446-A334-B8B860FC6186}"/>
                </a:ext>
              </a:extLst>
            </p:cNvPr>
            <p:cNvSpPr/>
            <p:nvPr/>
          </p:nvSpPr>
          <p:spPr>
            <a:xfrm>
              <a:off x="7105092" y="1631872"/>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a:extLst>
              <a:ext uri="{FF2B5EF4-FFF2-40B4-BE49-F238E27FC236}">
                <a16:creationId xmlns:a16="http://schemas.microsoft.com/office/drawing/2014/main" id="{42D740B8-1C97-074B-93BB-C17CCCF83106}"/>
              </a:ext>
            </a:extLst>
          </p:cNvPr>
          <p:cNvGrpSpPr/>
          <p:nvPr/>
        </p:nvGrpSpPr>
        <p:grpSpPr>
          <a:xfrm>
            <a:off x="6946278" y="4993539"/>
            <a:ext cx="752625" cy="721597"/>
            <a:chOff x="7105092" y="3042800"/>
            <a:chExt cx="644404" cy="654868"/>
          </a:xfrm>
        </p:grpSpPr>
        <p:sp>
          <p:nvSpPr>
            <p:cNvPr id="49" name="弦 48">
              <a:extLst>
                <a:ext uri="{FF2B5EF4-FFF2-40B4-BE49-F238E27FC236}">
                  <a16:creationId xmlns:a16="http://schemas.microsoft.com/office/drawing/2014/main" id="{E05435E6-D5C6-C64E-BF02-045730BD31B5}"/>
                </a:ext>
              </a:extLst>
            </p:cNvPr>
            <p:cNvSpPr/>
            <p:nvPr/>
          </p:nvSpPr>
          <p:spPr>
            <a:xfrm>
              <a:off x="7105092" y="3042800"/>
              <a:ext cx="644404" cy="648000"/>
            </a:xfrm>
            <a:prstGeom prst="chord">
              <a:avLst>
                <a:gd name="adj1" fmla="val 21572419"/>
                <a:gd name="adj2" fmla="val 1074002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4FDD7BB-974F-2E45-82C5-27342D60054D}"/>
                </a:ext>
              </a:extLst>
            </p:cNvPr>
            <p:cNvSpPr/>
            <p:nvPr/>
          </p:nvSpPr>
          <p:spPr>
            <a:xfrm>
              <a:off x="7105092" y="3049668"/>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a:extLst>
              <a:ext uri="{FF2B5EF4-FFF2-40B4-BE49-F238E27FC236}">
                <a16:creationId xmlns:a16="http://schemas.microsoft.com/office/drawing/2014/main" id="{6E170B16-C603-5743-9B08-23AC2EB7FF50}"/>
              </a:ext>
            </a:extLst>
          </p:cNvPr>
          <p:cNvGrpSpPr/>
          <p:nvPr/>
        </p:nvGrpSpPr>
        <p:grpSpPr>
          <a:xfrm>
            <a:off x="8639490" y="3947942"/>
            <a:ext cx="752625" cy="723240"/>
            <a:chOff x="7105092" y="4189900"/>
            <a:chExt cx="644404" cy="656359"/>
          </a:xfrm>
        </p:grpSpPr>
        <p:sp>
          <p:nvSpPr>
            <p:cNvPr id="52" name="弦 51">
              <a:extLst>
                <a:ext uri="{FF2B5EF4-FFF2-40B4-BE49-F238E27FC236}">
                  <a16:creationId xmlns:a16="http://schemas.microsoft.com/office/drawing/2014/main" id="{A8BFCFA6-50C6-EC43-AD60-38471E6C0221}"/>
                </a:ext>
              </a:extLst>
            </p:cNvPr>
            <p:cNvSpPr/>
            <p:nvPr/>
          </p:nvSpPr>
          <p:spPr>
            <a:xfrm>
              <a:off x="7105092" y="4198259"/>
              <a:ext cx="644404" cy="648000"/>
            </a:xfrm>
            <a:prstGeom prst="chord">
              <a:avLst>
                <a:gd name="adj1" fmla="val 10457931"/>
                <a:gd name="adj2" fmla="val 44946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A649211A-C99E-B54B-9EE4-60F481D55F28}"/>
                </a:ext>
              </a:extLst>
            </p:cNvPr>
            <p:cNvSpPr/>
            <p:nvPr/>
          </p:nvSpPr>
          <p:spPr>
            <a:xfrm>
              <a:off x="7105092" y="4189900"/>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4" name="グループ化 53">
            <a:extLst>
              <a:ext uri="{FF2B5EF4-FFF2-40B4-BE49-F238E27FC236}">
                <a16:creationId xmlns:a16="http://schemas.microsoft.com/office/drawing/2014/main" id="{BC3F70FB-68BA-6D4F-A58D-E455F21863CE}"/>
              </a:ext>
            </a:extLst>
          </p:cNvPr>
          <p:cNvGrpSpPr/>
          <p:nvPr/>
        </p:nvGrpSpPr>
        <p:grpSpPr>
          <a:xfrm>
            <a:off x="8625927" y="4996501"/>
            <a:ext cx="752625" cy="723240"/>
            <a:chOff x="7105092" y="5607696"/>
            <a:chExt cx="644404" cy="656359"/>
          </a:xfrm>
        </p:grpSpPr>
        <p:sp>
          <p:nvSpPr>
            <p:cNvPr id="55" name="弦 54">
              <a:extLst>
                <a:ext uri="{FF2B5EF4-FFF2-40B4-BE49-F238E27FC236}">
                  <a16:creationId xmlns:a16="http://schemas.microsoft.com/office/drawing/2014/main" id="{89250C06-8619-CA44-AFBE-BF199255C8BF}"/>
                </a:ext>
              </a:extLst>
            </p:cNvPr>
            <p:cNvSpPr/>
            <p:nvPr/>
          </p:nvSpPr>
          <p:spPr>
            <a:xfrm>
              <a:off x="7105092" y="5616055"/>
              <a:ext cx="644404" cy="648000"/>
            </a:xfrm>
            <a:prstGeom prst="chord">
              <a:avLst>
                <a:gd name="adj1" fmla="val 21572419"/>
                <a:gd name="adj2" fmla="val 1074002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3A401BD8-EC5E-DF40-B0E1-A32FD331C0BE}"/>
                </a:ext>
              </a:extLst>
            </p:cNvPr>
            <p:cNvSpPr/>
            <p:nvPr/>
          </p:nvSpPr>
          <p:spPr>
            <a:xfrm>
              <a:off x="7105092" y="5607696"/>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7" name="テキスト ボックス 56">
            <a:extLst>
              <a:ext uri="{FF2B5EF4-FFF2-40B4-BE49-F238E27FC236}">
                <a16:creationId xmlns:a16="http://schemas.microsoft.com/office/drawing/2014/main" id="{EF7347D1-6656-2D47-92DD-D122A436A0CE}"/>
              </a:ext>
            </a:extLst>
          </p:cNvPr>
          <p:cNvSpPr txBox="1"/>
          <p:nvPr/>
        </p:nvSpPr>
        <p:spPr>
          <a:xfrm>
            <a:off x="7081343" y="4010135"/>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O2</a:t>
            </a:r>
            <a:endParaRPr lang="ja-JP" altLang="en-US" sz="2000">
              <a:solidFill>
                <a:schemeClr val="bg2">
                  <a:lumMod val="25000"/>
                </a:schemeClr>
              </a:solidFill>
              <a:latin typeface="Helvetica Neue" panose="02000503000000020004" pitchFamily="2" charset="0"/>
            </a:endParaRPr>
          </a:p>
        </p:txBody>
      </p:sp>
      <p:sp>
        <p:nvSpPr>
          <p:cNvPr id="58" name="テキスト ボックス 57">
            <a:extLst>
              <a:ext uri="{FF2B5EF4-FFF2-40B4-BE49-F238E27FC236}">
                <a16:creationId xmlns:a16="http://schemas.microsoft.com/office/drawing/2014/main" id="{E4F3EB7A-45C8-2346-94DC-EB6D8E1BAB5A}"/>
              </a:ext>
            </a:extLst>
          </p:cNvPr>
          <p:cNvSpPr txBox="1"/>
          <p:nvPr/>
        </p:nvSpPr>
        <p:spPr>
          <a:xfrm>
            <a:off x="8760992" y="4003728"/>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O4</a:t>
            </a:r>
            <a:endParaRPr lang="ja-JP" altLang="en-US" sz="2000">
              <a:solidFill>
                <a:schemeClr val="bg2">
                  <a:lumMod val="25000"/>
                </a:schemeClr>
              </a:solidFill>
              <a:latin typeface="Helvetica Neue" panose="02000503000000020004" pitchFamily="2" charset="0"/>
            </a:endParaRPr>
          </a:p>
        </p:txBody>
      </p:sp>
      <p:sp>
        <p:nvSpPr>
          <p:cNvPr id="59" name="テキスト ボックス 58">
            <a:extLst>
              <a:ext uri="{FF2B5EF4-FFF2-40B4-BE49-F238E27FC236}">
                <a16:creationId xmlns:a16="http://schemas.microsoft.com/office/drawing/2014/main" id="{55B98D13-2216-4A4A-B2B0-B247EFC482B4}"/>
              </a:ext>
            </a:extLst>
          </p:cNvPr>
          <p:cNvSpPr txBox="1"/>
          <p:nvPr/>
        </p:nvSpPr>
        <p:spPr>
          <a:xfrm>
            <a:off x="8747429" y="5333383"/>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O4</a:t>
            </a:r>
            <a:endParaRPr lang="ja-JP" altLang="en-US" sz="2000">
              <a:solidFill>
                <a:schemeClr val="bg2">
                  <a:lumMod val="25000"/>
                </a:schemeClr>
              </a:solidFill>
              <a:latin typeface="Helvetica Neue" panose="02000503000000020004" pitchFamily="2" charset="0"/>
            </a:endParaRPr>
          </a:p>
        </p:txBody>
      </p:sp>
      <p:sp>
        <p:nvSpPr>
          <p:cNvPr id="60" name="テキスト ボックス 59">
            <a:extLst>
              <a:ext uri="{FF2B5EF4-FFF2-40B4-BE49-F238E27FC236}">
                <a16:creationId xmlns:a16="http://schemas.microsoft.com/office/drawing/2014/main" id="{D8D1F2E6-26B9-2C42-B749-482B8094544C}"/>
              </a:ext>
            </a:extLst>
          </p:cNvPr>
          <p:cNvSpPr txBox="1"/>
          <p:nvPr/>
        </p:nvSpPr>
        <p:spPr>
          <a:xfrm>
            <a:off x="7067780" y="5344777"/>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O2</a:t>
            </a:r>
            <a:endParaRPr lang="ja-JP" altLang="en-US" sz="2000">
              <a:solidFill>
                <a:schemeClr val="bg2">
                  <a:lumMod val="25000"/>
                </a:schemeClr>
              </a:solidFill>
              <a:latin typeface="Helvetica Neue" panose="02000503000000020004" pitchFamily="2" charset="0"/>
            </a:endParaRPr>
          </a:p>
        </p:txBody>
      </p:sp>
      <p:cxnSp>
        <p:nvCxnSpPr>
          <p:cNvPr id="62" name="直線矢印コネクタ 61">
            <a:extLst>
              <a:ext uri="{FF2B5EF4-FFF2-40B4-BE49-F238E27FC236}">
                <a16:creationId xmlns:a16="http://schemas.microsoft.com/office/drawing/2014/main" id="{36B8D4BD-DCF4-0D43-A50A-B01BD4B7F3D1}"/>
              </a:ext>
            </a:extLst>
          </p:cNvPr>
          <p:cNvCxnSpPr>
            <a:cxnSpLocks/>
            <a:stCxn id="9" idx="6"/>
            <a:endCxn id="15" idx="2"/>
          </p:cNvCxnSpPr>
          <p:nvPr/>
        </p:nvCxnSpPr>
        <p:spPr>
          <a:xfrm flipV="1">
            <a:off x="7698903" y="2220740"/>
            <a:ext cx="927024" cy="9590"/>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40D67034-EB0E-774B-A0EE-E81018B8AA8A}"/>
              </a:ext>
            </a:extLst>
          </p:cNvPr>
          <p:cNvCxnSpPr>
            <a:cxnSpLocks/>
          </p:cNvCxnSpPr>
          <p:nvPr/>
        </p:nvCxnSpPr>
        <p:spPr>
          <a:xfrm flipV="1">
            <a:off x="7712466" y="3254824"/>
            <a:ext cx="927024" cy="959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F991362A-450B-774C-8C26-B52EDCAF5F76}"/>
              </a:ext>
            </a:extLst>
          </p:cNvPr>
          <p:cNvCxnSpPr>
            <a:cxnSpLocks/>
          </p:cNvCxnSpPr>
          <p:nvPr/>
        </p:nvCxnSpPr>
        <p:spPr>
          <a:xfrm flipV="1">
            <a:off x="7723424" y="4315783"/>
            <a:ext cx="927024" cy="959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0F95377-C86F-DE41-B751-108DD56BE422}"/>
              </a:ext>
            </a:extLst>
          </p:cNvPr>
          <p:cNvCxnSpPr>
            <a:cxnSpLocks/>
          </p:cNvCxnSpPr>
          <p:nvPr/>
        </p:nvCxnSpPr>
        <p:spPr>
          <a:xfrm flipV="1">
            <a:off x="7709861" y="5347384"/>
            <a:ext cx="927024" cy="959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0007E40A-B12D-EE4A-8263-2D62787A6400}"/>
              </a:ext>
            </a:extLst>
          </p:cNvPr>
          <p:cNvCxnSpPr>
            <a:cxnSpLocks/>
            <a:stCxn id="15" idx="6"/>
            <a:endCxn id="13" idx="1"/>
          </p:cNvCxnSpPr>
          <p:nvPr/>
        </p:nvCxnSpPr>
        <p:spPr>
          <a:xfrm>
            <a:off x="9378552" y="2220740"/>
            <a:ext cx="1044568" cy="778674"/>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B14A9E0-F597-3040-A1CE-4C487427B643}"/>
              </a:ext>
            </a:extLst>
          </p:cNvPr>
          <p:cNvCxnSpPr>
            <a:cxnSpLocks/>
            <a:stCxn id="16" idx="6"/>
            <a:endCxn id="13" idx="2"/>
          </p:cNvCxnSpPr>
          <p:nvPr/>
        </p:nvCxnSpPr>
        <p:spPr>
          <a:xfrm flipV="1">
            <a:off x="9392116" y="3251862"/>
            <a:ext cx="920783" cy="2962"/>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39AB4E73-FA06-D040-9FA2-60EDA778C66B}"/>
              </a:ext>
            </a:extLst>
          </p:cNvPr>
          <p:cNvCxnSpPr>
            <a:cxnSpLocks/>
            <a:stCxn id="56" idx="6"/>
            <a:endCxn id="14" idx="3"/>
          </p:cNvCxnSpPr>
          <p:nvPr/>
        </p:nvCxnSpPr>
        <p:spPr>
          <a:xfrm flipV="1">
            <a:off x="9378552" y="4557405"/>
            <a:ext cx="1058468" cy="796111"/>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41703304-1063-284A-98EE-D95780850CF9}"/>
              </a:ext>
            </a:extLst>
          </p:cNvPr>
          <p:cNvCxnSpPr>
            <a:cxnSpLocks/>
          </p:cNvCxnSpPr>
          <p:nvPr/>
        </p:nvCxnSpPr>
        <p:spPr>
          <a:xfrm flipV="1">
            <a:off x="9392114" y="4327819"/>
            <a:ext cx="920783" cy="2962"/>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9" name="フリーフォーム 148">
            <a:extLst>
              <a:ext uri="{FF2B5EF4-FFF2-40B4-BE49-F238E27FC236}">
                <a16:creationId xmlns:a16="http://schemas.microsoft.com/office/drawing/2014/main" id="{82A29177-A90C-2541-9B1D-A40FDF8A6DE2}"/>
              </a:ext>
            </a:extLst>
          </p:cNvPr>
          <p:cNvSpPr/>
          <p:nvPr/>
        </p:nvSpPr>
        <p:spPr>
          <a:xfrm>
            <a:off x="8189343" y="2413781"/>
            <a:ext cx="506186" cy="1655338"/>
          </a:xfrm>
          <a:custGeom>
            <a:avLst/>
            <a:gdLst>
              <a:gd name="connsiteX0" fmla="*/ 498810 w 522560"/>
              <a:gd name="connsiteY0" fmla="*/ 0 h 2422567"/>
              <a:gd name="connsiteX1" fmla="*/ 46 w 522560"/>
              <a:gd name="connsiteY1" fmla="*/ 1246909 h 2422567"/>
              <a:gd name="connsiteX2" fmla="*/ 522560 w 522560"/>
              <a:gd name="connsiteY2" fmla="*/ 2422567 h 2422567"/>
            </a:gdLst>
            <a:ahLst/>
            <a:cxnLst>
              <a:cxn ang="0">
                <a:pos x="connsiteX0" y="connsiteY0"/>
              </a:cxn>
              <a:cxn ang="0">
                <a:pos x="connsiteX1" y="connsiteY1"/>
              </a:cxn>
              <a:cxn ang="0">
                <a:pos x="connsiteX2" y="connsiteY2"/>
              </a:cxn>
            </a:cxnLst>
            <a:rect l="l" t="t" r="r" b="b"/>
            <a:pathLst>
              <a:path w="522560" h="2422567">
                <a:moveTo>
                  <a:pt x="498810" y="0"/>
                </a:moveTo>
                <a:cubicBezTo>
                  <a:pt x="247449" y="421574"/>
                  <a:pt x="-3912" y="843148"/>
                  <a:pt x="46" y="1246909"/>
                </a:cubicBezTo>
                <a:cubicBezTo>
                  <a:pt x="4004" y="1650670"/>
                  <a:pt x="263282" y="2036618"/>
                  <a:pt x="522560" y="2422567"/>
                </a:cubicBezTo>
              </a:path>
            </a:pathLst>
          </a:cu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フリーフォーム 149">
            <a:extLst>
              <a:ext uri="{FF2B5EF4-FFF2-40B4-BE49-F238E27FC236}">
                <a16:creationId xmlns:a16="http://schemas.microsoft.com/office/drawing/2014/main" id="{B78914A7-D71E-3148-8501-5ECD63FA2D93}"/>
              </a:ext>
            </a:extLst>
          </p:cNvPr>
          <p:cNvSpPr/>
          <p:nvPr/>
        </p:nvSpPr>
        <p:spPr>
          <a:xfrm>
            <a:off x="8189343" y="3374269"/>
            <a:ext cx="506186" cy="1716861"/>
          </a:xfrm>
          <a:custGeom>
            <a:avLst/>
            <a:gdLst>
              <a:gd name="connsiteX0" fmla="*/ 498810 w 522560"/>
              <a:gd name="connsiteY0" fmla="*/ 0 h 2422567"/>
              <a:gd name="connsiteX1" fmla="*/ 46 w 522560"/>
              <a:gd name="connsiteY1" fmla="*/ 1246909 h 2422567"/>
              <a:gd name="connsiteX2" fmla="*/ 522560 w 522560"/>
              <a:gd name="connsiteY2" fmla="*/ 2422567 h 2422567"/>
            </a:gdLst>
            <a:ahLst/>
            <a:cxnLst>
              <a:cxn ang="0">
                <a:pos x="connsiteX0" y="connsiteY0"/>
              </a:cxn>
              <a:cxn ang="0">
                <a:pos x="connsiteX1" y="connsiteY1"/>
              </a:cxn>
              <a:cxn ang="0">
                <a:pos x="connsiteX2" y="connsiteY2"/>
              </a:cxn>
            </a:cxnLst>
            <a:rect l="l" t="t" r="r" b="b"/>
            <a:pathLst>
              <a:path w="522560" h="2422567">
                <a:moveTo>
                  <a:pt x="498810" y="0"/>
                </a:moveTo>
                <a:cubicBezTo>
                  <a:pt x="247449" y="421574"/>
                  <a:pt x="-3912" y="843148"/>
                  <a:pt x="46" y="1246909"/>
                </a:cubicBezTo>
                <a:cubicBezTo>
                  <a:pt x="4004" y="1650670"/>
                  <a:pt x="263282" y="2036618"/>
                  <a:pt x="522560" y="2422567"/>
                </a:cubicBezTo>
              </a:path>
            </a:pathLst>
          </a:cu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1" name="直線矢印コネクタ 150">
            <a:extLst>
              <a:ext uri="{FF2B5EF4-FFF2-40B4-BE49-F238E27FC236}">
                <a16:creationId xmlns:a16="http://schemas.microsoft.com/office/drawing/2014/main" id="{74DC8D80-2EED-5048-9F3D-390E67AEE86B}"/>
              </a:ext>
            </a:extLst>
          </p:cNvPr>
          <p:cNvCxnSpPr>
            <a:cxnSpLocks/>
          </p:cNvCxnSpPr>
          <p:nvPr/>
        </p:nvCxnSpPr>
        <p:spPr>
          <a:xfrm>
            <a:off x="8613288" y="3985608"/>
            <a:ext cx="113213" cy="8351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7" name="直線矢印コネクタ 156">
            <a:extLst>
              <a:ext uri="{FF2B5EF4-FFF2-40B4-BE49-F238E27FC236}">
                <a16:creationId xmlns:a16="http://schemas.microsoft.com/office/drawing/2014/main" id="{4A2C5FCE-D51D-B444-B3BF-6B177E798AC3}"/>
              </a:ext>
            </a:extLst>
          </p:cNvPr>
          <p:cNvCxnSpPr>
            <a:cxnSpLocks/>
          </p:cNvCxnSpPr>
          <p:nvPr/>
        </p:nvCxnSpPr>
        <p:spPr>
          <a:xfrm>
            <a:off x="8592791" y="4988079"/>
            <a:ext cx="107020" cy="153607"/>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9" name="テキスト ボックス 158">
            <a:extLst>
              <a:ext uri="{FF2B5EF4-FFF2-40B4-BE49-F238E27FC236}">
                <a16:creationId xmlns:a16="http://schemas.microsoft.com/office/drawing/2014/main" id="{1FAF1542-23C6-364F-B214-F939EF8F76DA}"/>
              </a:ext>
            </a:extLst>
          </p:cNvPr>
          <p:cNvSpPr txBox="1"/>
          <p:nvPr/>
        </p:nvSpPr>
        <p:spPr>
          <a:xfrm>
            <a:off x="7821989" y="1216727"/>
            <a:ext cx="1747080" cy="461665"/>
          </a:xfrm>
          <a:prstGeom prst="rect">
            <a:avLst/>
          </a:prstGeom>
          <a:noFill/>
        </p:spPr>
        <p:txBody>
          <a:bodyPr wrap="none" rtlCol="0">
            <a:spAutoFit/>
          </a:bodyPr>
          <a:lstStyle/>
          <a:p>
            <a:pPr algn="ctr"/>
            <a:r>
              <a:rPr kumimoji="1" lang="en-US" altLang="ja-JP" sz="2400" dirty="0">
                <a:solidFill>
                  <a:schemeClr val="bg2">
                    <a:lumMod val="25000"/>
                  </a:schemeClr>
                </a:solidFill>
                <a:latin typeface="Helvetica Neue" panose="02000503000000020004" pitchFamily="2" charset="0"/>
              </a:rPr>
              <a:t>Task Graph</a:t>
            </a:r>
            <a:endParaRPr kumimoji="1" lang="ja-JP" altLang="en-US" sz="2400">
              <a:solidFill>
                <a:schemeClr val="bg2">
                  <a:lumMod val="25000"/>
                </a:schemeClr>
              </a:solidFill>
              <a:latin typeface="Helvetica Neue" panose="02000503000000020004" pitchFamily="2" charset="0"/>
            </a:endParaRPr>
          </a:p>
        </p:txBody>
      </p:sp>
      <p:sp>
        <p:nvSpPr>
          <p:cNvPr id="172" name="円/楕円 171">
            <a:extLst>
              <a:ext uri="{FF2B5EF4-FFF2-40B4-BE49-F238E27FC236}">
                <a16:creationId xmlns:a16="http://schemas.microsoft.com/office/drawing/2014/main" id="{A3C13894-64DE-C642-966F-D7B76367DF2C}"/>
              </a:ext>
            </a:extLst>
          </p:cNvPr>
          <p:cNvSpPr/>
          <p:nvPr/>
        </p:nvSpPr>
        <p:spPr>
          <a:xfrm>
            <a:off x="1199917" y="2284455"/>
            <a:ext cx="752625" cy="714030"/>
          </a:xfrm>
          <a:prstGeom prst="ellipse">
            <a:avLst/>
          </a:prstGeom>
          <a:no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74">
            <a:extLst>
              <a:ext uri="{FF2B5EF4-FFF2-40B4-BE49-F238E27FC236}">
                <a16:creationId xmlns:a16="http://schemas.microsoft.com/office/drawing/2014/main" id="{68E7F57E-865D-B641-A790-C0B96A9FBAE7}"/>
              </a:ext>
            </a:extLst>
          </p:cNvPr>
          <p:cNvSpPr/>
          <p:nvPr/>
        </p:nvSpPr>
        <p:spPr>
          <a:xfrm>
            <a:off x="2879566" y="2274865"/>
            <a:ext cx="752625" cy="714029"/>
          </a:xfrm>
          <a:prstGeom prst="ellipse">
            <a:avLst/>
          </a:prstGeom>
          <a:no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テキスト ボックス 175">
            <a:extLst>
              <a:ext uri="{FF2B5EF4-FFF2-40B4-BE49-F238E27FC236}">
                <a16:creationId xmlns:a16="http://schemas.microsoft.com/office/drawing/2014/main" id="{C4CAF759-C237-DD48-97DB-4D93F16CFB0C}"/>
              </a:ext>
            </a:extLst>
          </p:cNvPr>
          <p:cNvSpPr txBox="1"/>
          <p:nvPr/>
        </p:nvSpPr>
        <p:spPr>
          <a:xfrm>
            <a:off x="1321419" y="2448591"/>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O1</a:t>
            </a:r>
            <a:endParaRPr lang="ja-JP" altLang="en-US" sz="2000">
              <a:solidFill>
                <a:schemeClr val="bg2">
                  <a:lumMod val="25000"/>
                </a:schemeClr>
              </a:solidFill>
              <a:latin typeface="Helvetica Neue" panose="02000503000000020004" pitchFamily="2" charset="0"/>
            </a:endParaRPr>
          </a:p>
        </p:txBody>
      </p:sp>
      <p:sp>
        <p:nvSpPr>
          <p:cNvPr id="177" name="テキスト ボックス 176">
            <a:extLst>
              <a:ext uri="{FF2B5EF4-FFF2-40B4-BE49-F238E27FC236}">
                <a16:creationId xmlns:a16="http://schemas.microsoft.com/office/drawing/2014/main" id="{F9A82C45-B285-AB48-A27E-F37913773AB9}"/>
              </a:ext>
            </a:extLst>
          </p:cNvPr>
          <p:cNvSpPr txBox="1"/>
          <p:nvPr/>
        </p:nvSpPr>
        <p:spPr>
          <a:xfrm>
            <a:off x="2985316" y="2448590"/>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O3</a:t>
            </a:r>
            <a:endParaRPr lang="ja-JP" altLang="en-US" sz="2000">
              <a:solidFill>
                <a:schemeClr val="bg2">
                  <a:lumMod val="25000"/>
                </a:schemeClr>
              </a:solidFill>
              <a:latin typeface="Helvetica Neue" panose="02000503000000020004" pitchFamily="2" charset="0"/>
            </a:endParaRPr>
          </a:p>
        </p:txBody>
      </p:sp>
      <p:cxnSp>
        <p:nvCxnSpPr>
          <p:cNvPr id="178" name="直線矢印コネクタ 177">
            <a:extLst>
              <a:ext uri="{FF2B5EF4-FFF2-40B4-BE49-F238E27FC236}">
                <a16:creationId xmlns:a16="http://schemas.microsoft.com/office/drawing/2014/main" id="{F7AC76BC-E2A7-A645-8A11-6A71C12B223F}"/>
              </a:ext>
            </a:extLst>
          </p:cNvPr>
          <p:cNvCxnSpPr>
            <a:cxnSpLocks/>
            <a:stCxn id="172" idx="6"/>
            <a:endCxn id="175" idx="2"/>
          </p:cNvCxnSpPr>
          <p:nvPr/>
        </p:nvCxnSpPr>
        <p:spPr>
          <a:xfrm flipV="1">
            <a:off x="1952542" y="2631880"/>
            <a:ext cx="927024" cy="9590"/>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7081D9E3-EFB9-1242-A5BF-F88764074D55}"/>
              </a:ext>
            </a:extLst>
          </p:cNvPr>
          <p:cNvCxnSpPr>
            <a:cxnSpLocks/>
          </p:cNvCxnSpPr>
          <p:nvPr/>
        </p:nvCxnSpPr>
        <p:spPr>
          <a:xfrm flipV="1">
            <a:off x="3651225" y="2641090"/>
            <a:ext cx="927024" cy="9590"/>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0" name="円/楕円 179">
            <a:extLst>
              <a:ext uri="{FF2B5EF4-FFF2-40B4-BE49-F238E27FC236}">
                <a16:creationId xmlns:a16="http://schemas.microsoft.com/office/drawing/2014/main" id="{3CE177E4-A136-5C44-AE21-7B2B05DB7B57}"/>
              </a:ext>
            </a:extLst>
          </p:cNvPr>
          <p:cNvSpPr/>
          <p:nvPr/>
        </p:nvSpPr>
        <p:spPr>
          <a:xfrm>
            <a:off x="4568634" y="2274865"/>
            <a:ext cx="752625" cy="714029"/>
          </a:xfrm>
          <a:prstGeom prst="ellipse">
            <a:avLst/>
          </a:prstGeom>
          <a:no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テキスト ボックス 180">
            <a:extLst>
              <a:ext uri="{FF2B5EF4-FFF2-40B4-BE49-F238E27FC236}">
                <a16:creationId xmlns:a16="http://schemas.microsoft.com/office/drawing/2014/main" id="{0EFA979A-FC71-5741-BE7E-A867C0FC51CB}"/>
              </a:ext>
            </a:extLst>
          </p:cNvPr>
          <p:cNvSpPr txBox="1"/>
          <p:nvPr/>
        </p:nvSpPr>
        <p:spPr>
          <a:xfrm>
            <a:off x="4674384" y="2448590"/>
            <a:ext cx="526106"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O5</a:t>
            </a:r>
          </a:p>
        </p:txBody>
      </p:sp>
      <p:sp>
        <p:nvSpPr>
          <p:cNvPr id="182" name="円/楕円 181">
            <a:extLst>
              <a:ext uri="{FF2B5EF4-FFF2-40B4-BE49-F238E27FC236}">
                <a16:creationId xmlns:a16="http://schemas.microsoft.com/office/drawing/2014/main" id="{95B026C0-9357-CB44-8B13-2BFC35981E17}"/>
              </a:ext>
            </a:extLst>
          </p:cNvPr>
          <p:cNvSpPr/>
          <p:nvPr/>
        </p:nvSpPr>
        <p:spPr>
          <a:xfrm>
            <a:off x="1199917" y="3364679"/>
            <a:ext cx="752625" cy="714030"/>
          </a:xfrm>
          <a:prstGeom prst="ellipse">
            <a:avLst/>
          </a:prstGeom>
          <a:no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円/楕円 182">
            <a:extLst>
              <a:ext uri="{FF2B5EF4-FFF2-40B4-BE49-F238E27FC236}">
                <a16:creationId xmlns:a16="http://schemas.microsoft.com/office/drawing/2014/main" id="{4B6D429B-695F-B94D-A402-6C694F0E45C1}"/>
              </a:ext>
            </a:extLst>
          </p:cNvPr>
          <p:cNvSpPr/>
          <p:nvPr/>
        </p:nvSpPr>
        <p:spPr>
          <a:xfrm>
            <a:off x="2879566" y="3355089"/>
            <a:ext cx="752625" cy="714029"/>
          </a:xfrm>
          <a:prstGeom prst="ellipse">
            <a:avLst/>
          </a:prstGeom>
          <a:no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テキスト ボックス 183">
            <a:extLst>
              <a:ext uri="{FF2B5EF4-FFF2-40B4-BE49-F238E27FC236}">
                <a16:creationId xmlns:a16="http://schemas.microsoft.com/office/drawing/2014/main" id="{C259A9C2-BB0B-5644-B0FB-44876352C248}"/>
              </a:ext>
            </a:extLst>
          </p:cNvPr>
          <p:cNvSpPr txBox="1"/>
          <p:nvPr/>
        </p:nvSpPr>
        <p:spPr>
          <a:xfrm>
            <a:off x="1321419" y="3528815"/>
            <a:ext cx="526106"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O2</a:t>
            </a:r>
            <a:endParaRPr lang="ja-JP" altLang="en-US" sz="2000">
              <a:solidFill>
                <a:schemeClr val="bg2">
                  <a:lumMod val="25000"/>
                </a:schemeClr>
              </a:solidFill>
              <a:latin typeface="Helvetica Neue" panose="02000503000000020004" pitchFamily="2" charset="0"/>
            </a:endParaRPr>
          </a:p>
        </p:txBody>
      </p:sp>
      <p:sp>
        <p:nvSpPr>
          <p:cNvPr id="185" name="テキスト ボックス 184">
            <a:extLst>
              <a:ext uri="{FF2B5EF4-FFF2-40B4-BE49-F238E27FC236}">
                <a16:creationId xmlns:a16="http://schemas.microsoft.com/office/drawing/2014/main" id="{819BA030-3BAB-C441-BA85-300255CD920E}"/>
              </a:ext>
            </a:extLst>
          </p:cNvPr>
          <p:cNvSpPr txBox="1"/>
          <p:nvPr/>
        </p:nvSpPr>
        <p:spPr>
          <a:xfrm>
            <a:off x="2985316" y="3528814"/>
            <a:ext cx="526106"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O4</a:t>
            </a:r>
            <a:endParaRPr lang="ja-JP" altLang="en-US" sz="2000">
              <a:solidFill>
                <a:schemeClr val="bg2">
                  <a:lumMod val="25000"/>
                </a:schemeClr>
              </a:solidFill>
              <a:latin typeface="Helvetica Neue" panose="02000503000000020004" pitchFamily="2" charset="0"/>
            </a:endParaRPr>
          </a:p>
        </p:txBody>
      </p:sp>
      <p:cxnSp>
        <p:nvCxnSpPr>
          <p:cNvPr id="186" name="直線矢印コネクタ 185">
            <a:extLst>
              <a:ext uri="{FF2B5EF4-FFF2-40B4-BE49-F238E27FC236}">
                <a16:creationId xmlns:a16="http://schemas.microsoft.com/office/drawing/2014/main" id="{3978B148-DB03-0742-A6C7-FD35870CFF09}"/>
              </a:ext>
            </a:extLst>
          </p:cNvPr>
          <p:cNvCxnSpPr>
            <a:cxnSpLocks/>
            <a:stCxn id="182" idx="6"/>
            <a:endCxn id="183" idx="2"/>
          </p:cNvCxnSpPr>
          <p:nvPr/>
        </p:nvCxnSpPr>
        <p:spPr>
          <a:xfrm flipV="1">
            <a:off x="1952542" y="3712104"/>
            <a:ext cx="927024" cy="9590"/>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直線矢印コネクタ 186">
            <a:extLst>
              <a:ext uri="{FF2B5EF4-FFF2-40B4-BE49-F238E27FC236}">
                <a16:creationId xmlns:a16="http://schemas.microsoft.com/office/drawing/2014/main" id="{3111B119-3621-284F-9A29-ABBF16E236EB}"/>
              </a:ext>
            </a:extLst>
          </p:cNvPr>
          <p:cNvCxnSpPr>
            <a:cxnSpLocks/>
          </p:cNvCxnSpPr>
          <p:nvPr/>
        </p:nvCxnSpPr>
        <p:spPr>
          <a:xfrm flipV="1">
            <a:off x="3651225" y="3721314"/>
            <a:ext cx="927024" cy="9590"/>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8" name="円/楕円 187">
            <a:extLst>
              <a:ext uri="{FF2B5EF4-FFF2-40B4-BE49-F238E27FC236}">
                <a16:creationId xmlns:a16="http://schemas.microsoft.com/office/drawing/2014/main" id="{871F9133-17E0-9748-9118-E452D1F1B7EE}"/>
              </a:ext>
            </a:extLst>
          </p:cNvPr>
          <p:cNvSpPr/>
          <p:nvPr/>
        </p:nvSpPr>
        <p:spPr>
          <a:xfrm>
            <a:off x="4568634" y="3355089"/>
            <a:ext cx="752625" cy="714029"/>
          </a:xfrm>
          <a:prstGeom prst="ellipse">
            <a:avLst/>
          </a:prstGeom>
          <a:no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テキスト ボックス 188">
            <a:extLst>
              <a:ext uri="{FF2B5EF4-FFF2-40B4-BE49-F238E27FC236}">
                <a16:creationId xmlns:a16="http://schemas.microsoft.com/office/drawing/2014/main" id="{4B6EB7CC-5021-244A-B20E-A1A68A5052F2}"/>
              </a:ext>
            </a:extLst>
          </p:cNvPr>
          <p:cNvSpPr txBox="1"/>
          <p:nvPr/>
        </p:nvSpPr>
        <p:spPr>
          <a:xfrm>
            <a:off x="4674384" y="3528814"/>
            <a:ext cx="526106"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O6</a:t>
            </a:r>
          </a:p>
        </p:txBody>
      </p:sp>
      <p:cxnSp>
        <p:nvCxnSpPr>
          <p:cNvPr id="191" name="直線矢印コネクタ 190">
            <a:extLst>
              <a:ext uri="{FF2B5EF4-FFF2-40B4-BE49-F238E27FC236}">
                <a16:creationId xmlns:a16="http://schemas.microsoft.com/office/drawing/2014/main" id="{416E98EC-FEDA-DE48-84F7-B078CC53EE6A}"/>
              </a:ext>
            </a:extLst>
          </p:cNvPr>
          <p:cNvCxnSpPr>
            <a:cxnSpLocks/>
            <a:endCxn id="183" idx="0"/>
          </p:cNvCxnSpPr>
          <p:nvPr/>
        </p:nvCxnSpPr>
        <p:spPr>
          <a:xfrm>
            <a:off x="3252183" y="3014834"/>
            <a:ext cx="3696" cy="340255"/>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3" name="テキスト ボックス 192">
            <a:extLst>
              <a:ext uri="{FF2B5EF4-FFF2-40B4-BE49-F238E27FC236}">
                <a16:creationId xmlns:a16="http://schemas.microsoft.com/office/drawing/2014/main" id="{0F7DB7F5-761E-4E4E-8D6A-395D9F626E86}"/>
              </a:ext>
            </a:extLst>
          </p:cNvPr>
          <p:cNvSpPr txBox="1"/>
          <p:nvPr/>
        </p:nvSpPr>
        <p:spPr>
          <a:xfrm>
            <a:off x="784987" y="1828951"/>
            <a:ext cx="1502334"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Embedding</a:t>
            </a:r>
            <a:endParaRPr kumimoji="1" lang="ja-JP" altLang="en-US" sz="2000">
              <a:solidFill>
                <a:schemeClr val="bg2">
                  <a:lumMod val="25000"/>
                </a:schemeClr>
              </a:solidFill>
              <a:latin typeface="Helvetica Neue" panose="02000503000000020004" pitchFamily="2" charset="0"/>
            </a:endParaRPr>
          </a:p>
        </p:txBody>
      </p:sp>
      <p:sp>
        <p:nvSpPr>
          <p:cNvPr id="194" name="テキスト ボックス 193">
            <a:extLst>
              <a:ext uri="{FF2B5EF4-FFF2-40B4-BE49-F238E27FC236}">
                <a16:creationId xmlns:a16="http://schemas.microsoft.com/office/drawing/2014/main" id="{B22CA62A-11FF-A548-AE80-9F227B2D2FC4}"/>
              </a:ext>
            </a:extLst>
          </p:cNvPr>
          <p:cNvSpPr txBox="1"/>
          <p:nvPr/>
        </p:nvSpPr>
        <p:spPr>
          <a:xfrm>
            <a:off x="2595792" y="1818007"/>
            <a:ext cx="1305357" cy="400110"/>
          </a:xfrm>
          <a:prstGeom prst="rect">
            <a:avLst/>
          </a:prstGeom>
          <a:noFill/>
        </p:spPr>
        <p:txBody>
          <a:bodyPr wrap="none" rtlCol="0">
            <a:spAutoFit/>
          </a:bodyPr>
          <a:lstStyle/>
          <a:p>
            <a:pPr algn="ctr"/>
            <a:r>
              <a:rPr kumimoji="1" lang="en-US" altLang="ja-JP" sz="2000" dirty="0">
                <a:solidFill>
                  <a:schemeClr val="bg2">
                    <a:lumMod val="25000"/>
                  </a:schemeClr>
                </a:solidFill>
                <a:latin typeface="Helvetica Neue" panose="02000503000000020004" pitchFamily="2" charset="0"/>
              </a:rPr>
              <a:t>Recurrent</a:t>
            </a:r>
            <a:endParaRPr kumimoji="1" lang="ja-JP" altLang="en-US" sz="2000">
              <a:solidFill>
                <a:schemeClr val="bg2">
                  <a:lumMod val="25000"/>
                </a:schemeClr>
              </a:solidFill>
              <a:latin typeface="Helvetica Neue" panose="02000503000000020004" pitchFamily="2" charset="0"/>
            </a:endParaRPr>
          </a:p>
        </p:txBody>
      </p:sp>
      <p:sp>
        <p:nvSpPr>
          <p:cNvPr id="195" name="テキスト ボックス 194">
            <a:extLst>
              <a:ext uri="{FF2B5EF4-FFF2-40B4-BE49-F238E27FC236}">
                <a16:creationId xmlns:a16="http://schemas.microsoft.com/office/drawing/2014/main" id="{CDE623F2-6915-8243-ACAE-C6BA048FAA75}"/>
              </a:ext>
            </a:extLst>
          </p:cNvPr>
          <p:cNvSpPr txBox="1"/>
          <p:nvPr/>
        </p:nvSpPr>
        <p:spPr>
          <a:xfrm>
            <a:off x="4493245" y="1818007"/>
            <a:ext cx="888385" cy="400110"/>
          </a:xfrm>
          <a:prstGeom prst="rect">
            <a:avLst/>
          </a:prstGeom>
          <a:noFill/>
        </p:spPr>
        <p:txBody>
          <a:bodyPr wrap="none" rtlCol="0">
            <a:spAutoFit/>
          </a:bodyPr>
          <a:lstStyle/>
          <a:p>
            <a:pPr algn="ctr"/>
            <a:r>
              <a:rPr kumimoji="1" lang="en-US" altLang="ja-JP" sz="2000" dirty="0">
                <a:solidFill>
                  <a:schemeClr val="bg2">
                    <a:lumMod val="25000"/>
                  </a:schemeClr>
                </a:solidFill>
                <a:latin typeface="Helvetica Neue" panose="02000503000000020004" pitchFamily="2" charset="0"/>
              </a:rPr>
              <a:t>Linear</a:t>
            </a:r>
            <a:endParaRPr kumimoji="1" lang="ja-JP" altLang="en-US" sz="2000">
              <a:solidFill>
                <a:schemeClr val="bg2">
                  <a:lumMod val="25000"/>
                </a:schemeClr>
              </a:solidFill>
              <a:latin typeface="Helvetica Neue" panose="02000503000000020004" pitchFamily="2" charset="0"/>
            </a:endParaRPr>
          </a:p>
        </p:txBody>
      </p:sp>
      <p:sp>
        <p:nvSpPr>
          <p:cNvPr id="204" name="テキスト ボックス 203">
            <a:extLst>
              <a:ext uri="{FF2B5EF4-FFF2-40B4-BE49-F238E27FC236}">
                <a16:creationId xmlns:a16="http://schemas.microsoft.com/office/drawing/2014/main" id="{2F54AE87-AB79-C94E-B77A-994632FE9411}"/>
              </a:ext>
            </a:extLst>
          </p:cNvPr>
          <p:cNvSpPr txBox="1"/>
          <p:nvPr/>
        </p:nvSpPr>
        <p:spPr>
          <a:xfrm>
            <a:off x="7832251" y="6008004"/>
            <a:ext cx="3985386" cy="707886"/>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Data</a:t>
            </a:r>
            <a:r>
              <a:rPr kumimoji="1" lang="ja-JP" altLang="en-US" sz="2000">
                <a:solidFill>
                  <a:schemeClr val="bg2">
                    <a:lumMod val="25000"/>
                  </a:schemeClr>
                </a:solidFill>
                <a:latin typeface="Helvetica Neue" panose="02000503000000020004" pitchFamily="2" charset="0"/>
              </a:rPr>
              <a:t> </a:t>
            </a:r>
            <a:r>
              <a:rPr lang="en-US" altLang="ja-JP" sz="2000" dirty="0">
                <a:solidFill>
                  <a:schemeClr val="bg2">
                    <a:lumMod val="25000"/>
                  </a:schemeClr>
                </a:solidFill>
                <a:latin typeface="Helvetica Neue" panose="02000503000000020004" pitchFamily="2" charset="0"/>
              </a:rPr>
              <a:t>transfer time </a:t>
            </a:r>
            <a:br>
              <a:rPr lang="en-US" altLang="ja-JP" sz="2000" dirty="0">
                <a:solidFill>
                  <a:schemeClr val="bg2">
                    <a:lumMod val="25000"/>
                  </a:schemeClr>
                </a:solidFill>
                <a:latin typeface="Helvetica Neue" panose="02000503000000020004" pitchFamily="2" charset="0"/>
              </a:rPr>
            </a:br>
            <a:r>
              <a:rPr lang="en-US" altLang="ja-JP" sz="2000" dirty="0">
                <a:solidFill>
                  <a:schemeClr val="bg2">
                    <a:lumMod val="25000"/>
                  </a:schemeClr>
                </a:solidFill>
                <a:latin typeface="Helvetica Neue" panose="02000503000000020004" pitchFamily="2" charset="0"/>
              </a:rPr>
              <a:t>= </a:t>
            </a:r>
            <a:r>
              <a:rPr lang="en-US" altLang="ja-JP" sz="2000" dirty="0" err="1">
                <a:solidFill>
                  <a:schemeClr val="bg2">
                    <a:lumMod val="25000"/>
                  </a:schemeClr>
                </a:solidFill>
                <a:latin typeface="Helvetica Neue" panose="02000503000000020004" pitchFamily="2" charset="0"/>
              </a:rPr>
              <a:t>tensorsize</a:t>
            </a:r>
            <a:r>
              <a:rPr lang="en-US" altLang="ja-JP" sz="2000" dirty="0">
                <a:solidFill>
                  <a:schemeClr val="bg2">
                    <a:lumMod val="25000"/>
                  </a:schemeClr>
                </a:solidFill>
                <a:latin typeface="Helvetica Neue" panose="02000503000000020004" pitchFamily="2" charset="0"/>
              </a:rPr>
              <a:t> / channel bandwidth</a:t>
            </a:r>
            <a:endParaRPr kumimoji="1" lang="ja-JP" altLang="en-US" sz="2000">
              <a:solidFill>
                <a:schemeClr val="bg2">
                  <a:lumMod val="25000"/>
                </a:schemeClr>
              </a:solidFill>
              <a:latin typeface="Helvetica Neue" panose="02000503000000020004" pitchFamily="2" charset="0"/>
            </a:endParaRPr>
          </a:p>
        </p:txBody>
      </p:sp>
      <p:sp>
        <p:nvSpPr>
          <p:cNvPr id="205" name="テキスト ボックス 204">
            <a:extLst>
              <a:ext uri="{FF2B5EF4-FFF2-40B4-BE49-F238E27FC236}">
                <a16:creationId xmlns:a16="http://schemas.microsoft.com/office/drawing/2014/main" id="{466835C4-623C-E347-A62D-E6F9AAFA0148}"/>
              </a:ext>
            </a:extLst>
          </p:cNvPr>
          <p:cNvSpPr txBox="1"/>
          <p:nvPr/>
        </p:nvSpPr>
        <p:spPr>
          <a:xfrm>
            <a:off x="5797720" y="6158543"/>
            <a:ext cx="1891865"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 Assumption ) </a:t>
            </a:r>
            <a:endParaRPr kumimoji="1" lang="ja-JP" altLang="en-US" sz="2000">
              <a:solidFill>
                <a:schemeClr val="bg2">
                  <a:lumMod val="25000"/>
                </a:schemeClr>
              </a:solidFill>
              <a:latin typeface="Helvetica Neue" panose="02000503000000020004" pitchFamily="2" charset="0"/>
            </a:endParaRPr>
          </a:p>
        </p:txBody>
      </p:sp>
    </p:spTree>
    <p:extLst>
      <p:ext uri="{BB962C8B-B14F-4D97-AF65-F5344CB8AC3E}">
        <p14:creationId xmlns:p14="http://schemas.microsoft.com/office/powerpoint/2010/main" val="804309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6C140-576B-D349-8006-C03E17ED461C}"/>
              </a:ext>
            </a:extLst>
          </p:cNvPr>
          <p:cNvSpPr>
            <a:spLocks noGrp="1"/>
          </p:cNvSpPr>
          <p:nvPr>
            <p:ph type="title"/>
          </p:nvPr>
        </p:nvSpPr>
        <p:spPr/>
        <p:txBody>
          <a:bodyPr/>
          <a:lstStyle/>
          <a:p>
            <a:r>
              <a:rPr kumimoji="1" lang="en-US" altLang="ja-JP" b="0" dirty="0"/>
              <a:t>Improve Strategy</a:t>
            </a:r>
            <a:r>
              <a:rPr lang="ja-JP" altLang="en-US" b="0"/>
              <a:t> </a:t>
            </a:r>
            <a:r>
              <a:rPr lang="en-US" altLang="ja-JP" b="0" dirty="0"/>
              <a:t>: Full &amp; Delta Simulation </a:t>
            </a:r>
            <a:endParaRPr kumimoji="1" lang="ja-JP" altLang="en-US" b="0"/>
          </a:p>
        </p:txBody>
      </p:sp>
      <p:sp>
        <p:nvSpPr>
          <p:cNvPr id="3" name="テキスト プレースホルダー 2">
            <a:extLst>
              <a:ext uri="{FF2B5EF4-FFF2-40B4-BE49-F238E27FC236}">
                <a16:creationId xmlns:a16="http://schemas.microsoft.com/office/drawing/2014/main" id="{42350468-438B-804A-AFCA-05B76A8D34FB}"/>
              </a:ext>
            </a:extLst>
          </p:cNvPr>
          <p:cNvSpPr>
            <a:spLocks noGrp="1"/>
          </p:cNvSpPr>
          <p:nvPr>
            <p:ph type="body" sz="quarter" idx="10"/>
          </p:nvPr>
        </p:nvSpPr>
        <p:spPr>
          <a:xfrm>
            <a:off x="587828" y="1354098"/>
            <a:ext cx="11468705" cy="5252764"/>
          </a:xfrm>
        </p:spPr>
        <p:txBody>
          <a:bodyPr>
            <a:normAutofit lnSpcReduction="10000"/>
          </a:bodyPr>
          <a:lstStyle/>
          <a:p>
            <a:r>
              <a:rPr lang="en-US" altLang="ja-JP" sz="2400" dirty="0"/>
              <a:t>Full simulation ( initial simulation )</a:t>
            </a:r>
          </a:p>
          <a:p>
            <a:pPr lvl="1"/>
            <a:r>
              <a:rPr lang="en-US" altLang="ja-JP" sz="2000" dirty="0"/>
              <a:t>Predict execution time when use an initial strategy. </a:t>
            </a:r>
          </a:p>
          <a:p>
            <a:pPr marL="914400" lvl="2" indent="0">
              <a:buNone/>
            </a:pPr>
            <a:endParaRPr lang="en-US" altLang="ja-JP" dirty="0"/>
          </a:p>
          <a:p>
            <a:r>
              <a:rPr lang="en-US" altLang="ja-JP" sz="2400" dirty="0"/>
              <a:t>Delta simulation </a:t>
            </a:r>
          </a:p>
          <a:p>
            <a:pPr lvl="1"/>
            <a:r>
              <a:rPr lang="en-US" altLang="ja-JP" sz="2000" dirty="0"/>
              <a:t>Do not have to build &amp; simulate new task graph from scratch.</a:t>
            </a:r>
          </a:p>
          <a:p>
            <a:pPr lvl="1"/>
            <a:endParaRPr lang="en-US" altLang="ja-JP" sz="2400" dirty="0"/>
          </a:p>
          <a:p>
            <a:pPr lvl="1"/>
            <a:r>
              <a:rPr lang="en-US" altLang="ja-JP" sz="2000" dirty="0"/>
              <a:t>The </a:t>
            </a:r>
            <a:r>
              <a:rPr lang="en" altLang="ja-JP" sz="2000" dirty="0"/>
              <a:t>Markov Chain Monte Carlo</a:t>
            </a:r>
            <a:r>
              <a:rPr lang="en-US" altLang="ja-JP" sz="2000" dirty="0"/>
              <a:t> search proposes a new strategy by </a:t>
            </a:r>
            <a:br>
              <a:rPr lang="en-US" altLang="ja-JP" sz="2000" dirty="0"/>
            </a:br>
            <a:r>
              <a:rPr lang="en-US" altLang="ja-JP" sz="2000" dirty="0"/>
              <a:t>updating the previous strategy.</a:t>
            </a:r>
          </a:p>
          <a:p>
            <a:pPr lvl="1"/>
            <a:endParaRPr lang="en-US" altLang="ja-JP" sz="2000" dirty="0"/>
          </a:p>
          <a:p>
            <a:pPr lvl="1"/>
            <a:r>
              <a:rPr lang="en-US" altLang="ja-JP" sz="2000" dirty="0"/>
              <a:t>Proposes new candidates until one of the following two criteria is satisfied.</a:t>
            </a:r>
          </a:p>
          <a:p>
            <a:pPr marL="1257300" lvl="2" indent="-342900">
              <a:buFont typeface="+mj-lt"/>
              <a:buAutoNum type="arabicPeriod"/>
            </a:pPr>
            <a:r>
              <a:rPr lang="en-US" altLang="ja-JP" dirty="0"/>
              <a:t> The search time budget is exhausted for each initial strategy. </a:t>
            </a:r>
          </a:p>
          <a:p>
            <a:pPr marL="1257300" lvl="2" indent="-342900">
              <a:buFont typeface="+mj-lt"/>
              <a:buAutoNum type="arabicPeriod"/>
            </a:pPr>
            <a:r>
              <a:rPr lang="en-US" altLang="ja-JP" dirty="0"/>
              <a:t> The search procedure cannot improve the best strategy for half of the search time.</a:t>
            </a:r>
          </a:p>
          <a:p>
            <a:pPr lvl="1"/>
            <a:endParaRPr lang="en-US" altLang="ja-JP" sz="2000" dirty="0"/>
          </a:p>
          <a:p>
            <a:pPr marL="457200" lvl="1" indent="0">
              <a:buNone/>
            </a:pPr>
            <a:endParaRPr lang="en-US" altLang="ja-JP" dirty="0"/>
          </a:p>
          <a:p>
            <a:pPr marL="457200" lvl="1" indent="0">
              <a:buNone/>
            </a:pPr>
            <a:endParaRPr kumimoji="1" lang="ja-JP" altLang="en-US"/>
          </a:p>
        </p:txBody>
      </p:sp>
      <p:sp>
        <p:nvSpPr>
          <p:cNvPr id="4" name="スライド番号プレースホルダー 3">
            <a:extLst>
              <a:ext uri="{FF2B5EF4-FFF2-40B4-BE49-F238E27FC236}">
                <a16:creationId xmlns:a16="http://schemas.microsoft.com/office/drawing/2014/main" id="{DC0A6BF2-9558-0D4C-8444-A60286EEB4B5}"/>
              </a:ext>
            </a:extLst>
          </p:cNvPr>
          <p:cNvSpPr>
            <a:spLocks noGrp="1"/>
          </p:cNvSpPr>
          <p:nvPr>
            <p:ph type="sldNum" sz="quarter" idx="12"/>
          </p:nvPr>
        </p:nvSpPr>
        <p:spPr/>
        <p:txBody>
          <a:bodyPr/>
          <a:lstStyle/>
          <a:p>
            <a:fld id="{B817670A-684B-CF4C-99EB-673346015194}" type="slidenum">
              <a:rPr lang="ja-JP" altLang="en-US" smtClean="0"/>
              <a:pPr/>
              <a:t>25</a:t>
            </a:fld>
            <a:endParaRPr lang="ja-JP" altLang="en-US"/>
          </a:p>
        </p:txBody>
      </p:sp>
    </p:spTree>
    <p:extLst>
      <p:ext uri="{BB962C8B-B14F-4D97-AF65-F5344CB8AC3E}">
        <p14:creationId xmlns:p14="http://schemas.microsoft.com/office/powerpoint/2010/main" val="3536671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角丸四角形 100">
            <a:extLst>
              <a:ext uri="{FF2B5EF4-FFF2-40B4-BE49-F238E27FC236}">
                <a16:creationId xmlns:a16="http://schemas.microsoft.com/office/drawing/2014/main" id="{35BB8DF7-DE57-D84D-AFF5-C8D913C4528B}"/>
              </a:ext>
            </a:extLst>
          </p:cNvPr>
          <p:cNvSpPr/>
          <p:nvPr/>
        </p:nvSpPr>
        <p:spPr>
          <a:xfrm>
            <a:off x="8785023" y="2649028"/>
            <a:ext cx="1290644" cy="1160399"/>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22F77309-8004-1A46-BDED-B1A6B973F950}"/>
              </a:ext>
            </a:extLst>
          </p:cNvPr>
          <p:cNvSpPr/>
          <p:nvPr/>
        </p:nvSpPr>
        <p:spPr>
          <a:xfrm>
            <a:off x="2884039" y="2602460"/>
            <a:ext cx="1402495" cy="225706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CB18CE-E8D7-BC4D-B715-FAEBCFDF3BF0}"/>
              </a:ext>
            </a:extLst>
          </p:cNvPr>
          <p:cNvSpPr>
            <a:spLocks noGrp="1"/>
          </p:cNvSpPr>
          <p:nvPr>
            <p:ph type="title"/>
          </p:nvPr>
        </p:nvSpPr>
        <p:spPr/>
        <p:txBody>
          <a:bodyPr/>
          <a:lstStyle/>
          <a:p>
            <a:r>
              <a:rPr kumimoji="1" lang="en-US" altLang="ja-JP" b="0" dirty="0"/>
              <a:t>Delta</a:t>
            </a:r>
            <a:r>
              <a:rPr kumimoji="1" lang="ja-JP" altLang="en-US" b="0"/>
              <a:t> </a:t>
            </a:r>
            <a:r>
              <a:rPr kumimoji="1" lang="en-US" altLang="ja-JP" b="0" dirty="0"/>
              <a:t>Simulation </a:t>
            </a:r>
            <a:endParaRPr kumimoji="1" lang="ja-JP" altLang="en-US" b="0"/>
          </a:p>
        </p:txBody>
      </p:sp>
      <p:sp>
        <p:nvSpPr>
          <p:cNvPr id="3" name="テキスト プレースホルダー 2">
            <a:extLst>
              <a:ext uri="{FF2B5EF4-FFF2-40B4-BE49-F238E27FC236}">
                <a16:creationId xmlns:a16="http://schemas.microsoft.com/office/drawing/2014/main" id="{715FE85D-DBE0-054B-B4B3-4572E5A5D4F8}"/>
              </a:ext>
            </a:extLst>
          </p:cNvPr>
          <p:cNvSpPr>
            <a:spLocks noGrp="1"/>
          </p:cNvSpPr>
          <p:nvPr>
            <p:ph type="body" sz="quarter" idx="10"/>
          </p:nvPr>
        </p:nvSpPr>
        <p:spPr>
          <a:xfrm>
            <a:off x="693490" y="1164640"/>
            <a:ext cx="11241499" cy="4593090"/>
          </a:xfrm>
        </p:spPr>
        <p:txBody>
          <a:bodyPr>
            <a:normAutofit/>
          </a:bodyPr>
          <a:lstStyle/>
          <a:p>
            <a:r>
              <a:rPr lang="en-US" altLang="ja-JP" sz="2000" dirty="0"/>
              <a:t>An operator in the current parallelization strategy is selected at random ,  </a:t>
            </a:r>
            <a:br>
              <a:rPr lang="en-US" altLang="ja-JP" sz="2000" dirty="0"/>
            </a:br>
            <a:r>
              <a:rPr lang="en-US" altLang="ja-JP" sz="2000" dirty="0"/>
              <a:t>and its parallelization configuration is replaced by a random configuration .   </a:t>
            </a:r>
          </a:p>
        </p:txBody>
      </p:sp>
      <p:sp>
        <p:nvSpPr>
          <p:cNvPr id="4" name="スライド番号プレースホルダー 3">
            <a:extLst>
              <a:ext uri="{FF2B5EF4-FFF2-40B4-BE49-F238E27FC236}">
                <a16:creationId xmlns:a16="http://schemas.microsoft.com/office/drawing/2014/main" id="{B2C2CBBF-4D05-0746-8DC8-A66DC0BBAF1D}"/>
              </a:ext>
            </a:extLst>
          </p:cNvPr>
          <p:cNvSpPr>
            <a:spLocks noGrp="1"/>
          </p:cNvSpPr>
          <p:nvPr>
            <p:ph type="sldNum" sz="quarter" idx="12"/>
          </p:nvPr>
        </p:nvSpPr>
        <p:spPr/>
        <p:txBody>
          <a:bodyPr/>
          <a:lstStyle/>
          <a:p>
            <a:fld id="{B817670A-684B-CF4C-99EB-673346015194}" type="slidenum">
              <a:rPr lang="ja-JP" altLang="en-US" smtClean="0"/>
              <a:pPr/>
              <a:t>26</a:t>
            </a:fld>
            <a:endParaRPr lang="ja-JP" altLang="en-US"/>
          </a:p>
        </p:txBody>
      </p:sp>
      <p:grpSp>
        <p:nvGrpSpPr>
          <p:cNvPr id="5" name="グループ化 4">
            <a:extLst>
              <a:ext uri="{FF2B5EF4-FFF2-40B4-BE49-F238E27FC236}">
                <a16:creationId xmlns:a16="http://schemas.microsoft.com/office/drawing/2014/main" id="{4A777C11-17A7-A645-8560-373EC16976BD}"/>
              </a:ext>
            </a:extLst>
          </p:cNvPr>
          <p:cNvGrpSpPr/>
          <p:nvPr/>
        </p:nvGrpSpPr>
        <p:grpSpPr>
          <a:xfrm>
            <a:off x="1529326" y="2911066"/>
            <a:ext cx="752625" cy="714030"/>
            <a:chOff x="7105092" y="1631872"/>
            <a:chExt cx="644404" cy="648000"/>
          </a:xfrm>
        </p:grpSpPr>
        <p:sp>
          <p:nvSpPr>
            <p:cNvPr id="6" name="弦 5">
              <a:extLst>
                <a:ext uri="{FF2B5EF4-FFF2-40B4-BE49-F238E27FC236}">
                  <a16:creationId xmlns:a16="http://schemas.microsoft.com/office/drawing/2014/main" id="{175F6975-8BD6-E049-A8FB-F4C61AA478C0}"/>
                </a:ext>
              </a:extLst>
            </p:cNvPr>
            <p:cNvSpPr/>
            <p:nvPr/>
          </p:nvSpPr>
          <p:spPr>
            <a:xfrm>
              <a:off x="7105092" y="1631872"/>
              <a:ext cx="644404" cy="648000"/>
            </a:xfrm>
            <a:prstGeom prst="chord">
              <a:avLst>
                <a:gd name="adj1" fmla="val 10314129"/>
                <a:gd name="adj2" fmla="val 47591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95129298-769E-AB45-B83F-DDC7F1BE0FC5}"/>
                </a:ext>
              </a:extLst>
            </p:cNvPr>
            <p:cNvSpPr/>
            <p:nvPr/>
          </p:nvSpPr>
          <p:spPr>
            <a:xfrm>
              <a:off x="7105092" y="1631872"/>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1E69E020-1161-B84B-88B8-F879134A4DB1}"/>
              </a:ext>
            </a:extLst>
          </p:cNvPr>
          <p:cNvGrpSpPr/>
          <p:nvPr/>
        </p:nvGrpSpPr>
        <p:grpSpPr>
          <a:xfrm>
            <a:off x="1542890" y="3932598"/>
            <a:ext cx="752625" cy="721597"/>
            <a:chOff x="7105092" y="3042800"/>
            <a:chExt cx="644404" cy="654868"/>
          </a:xfrm>
        </p:grpSpPr>
        <p:sp>
          <p:nvSpPr>
            <p:cNvPr id="9" name="弦 8">
              <a:extLst>
                <a:ext uri="{FF2B5EF4-FFF2-40B4-BE49-F238E27FC236}">
                  <a16:creationId xmlns:a16="http://schemas.microsoft.com/office/drawing/2014/main" id="{5A5AAEEA-D3BB-3049-8EA7-ECCD91263E62}"/>
                </a:ext>
              </a:extLst>
            </p:cNvPr>
            <p:cNvSpPr/>
            <p:nvPr/>
          </p:nvSpPr>
          <p:spPr>
            <a:xfrm>
              <a:off x="7105092" y="3042800"/>
              <a:ext cx="644404" cy="648000"/>
            </a:xfrm>
            <a:prstGeom prst="chord">
              <a:avLst>
                <a:gd name="adj1" fmla="val 21572419"/>
                <a:gd name="adj2" fmla="val 1074002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E42FB09D-E844-0241-90EC-D29684D8948A}"/>
                </a:ext>
              </a:extLst>
            </p:cNvPr>
            <p:cNvSpPr/>
            <p:nvPr/>
          </p:nvSpPr>
          <p:spPr>
            <a:xfrm>
              <a:off x="7105092" y="3049668"/>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円/楕円 10">
            <a:extLst>
              <a:ext uri="{FF2B5EF4-FFF2-40B4-BE49-F238E27FC236}">
                <a16:creationId xmlns:a16="http://schemas.microsoft.com/office/drawing/2014/main" id="{D5457622-8E08-4946-9431-9C0ADDCF7625}"/>
              </a:ext>
            </a:extLst>
          </p:cNvPr>
          <p:cNvSpPr/>
          <p:nvPr/>
        </p:nvSpPr>
        <p:spPr>
          <a:xfrm>
            <a:off x="4895948" y="3932598"/>
            <a:ext cx="752626" cy="714030"/>
          </a:xfrm>
          <a:prstGeom prst="ellipse">
            <a:avLst/>
          </a:prstGeom>
          <a:solidFill>
            <a:schemeClr val="accent6">
              <a:lumMod val="60000"/>
              <a:lumOff val="40000"/>
            </a:schemeClr>
          </a:solid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2">
                    <a:lumMod val="25000"/>
                  </a:schemeClr>
                </a:solidFill>
                <a:latin typeface="Helvetica Neue" panose="02000503000000020004" pitchFamily="2" charset="0"/>
              </a:rPr>
              <a:t>O5</a:t>
            </a:r>
            <a:endParaRPr kumimoji="1" lang="ja-JP" altLang="en-US" sz="2000">
              <a:solidFill>
                <a:schemeClr val="bg2">
                  <a:lumMod val="25000"/>
                </a:schemeClr>
              </a:solidFill>
              <a:latin typeface="Helvetica Neue" panose="02000503000000020004" pitchFamily="2" charset="0"/>
            </a:endParaRPr>
          </a:p>
        </p:txBody>
      </p:sp>
      <p:sp>
        <p:nvSpPr>
          <p:cNvPr id="12" name="円/楕円 11">
            <a:extLst>
              <a:ext uri="{FF2B5EF4-FFF2-40B4-BE49-F238E27FC236}">
                <a16:creationId xmlns:a16="http://schemas.microsoft.com/office/drawing/2014/main" id="{7FAE2FAD-C2FB-3A45-A7E1-075D5683C30A}"/>
              </a:ext>
            </a:extLst>
          </p:cNvPr>
          <p:cNvSpPr/>
          <p:nvPr/>
        </p:nvSpPr>
        <p:spPr>
          <a:xfrm>
            <a:off x="4909848" y="4985693"/>
            <a:ext cx="752626" cy="714030"/>
          </a:xfrm>
          <a:prstGeom prst="ellipse">
            <a:avLst/>
          </a:prstGeom>
          <a:solidFill>
            <a:schemeClr val="accent6">
              <a:lumMod val="60000"/>
              <a:lumOff val="40000"/>
            </a:schemeClr>
          </a:solid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2">
                    <a:lumMod val="25000"/>
                  </a:schemeClr>
                </a:solidFill>
                <a:latin typeface="Helvetica Neue" panose="02000503000000020004" pitchFamily="2" charset="0"/>
              </a:rPr>
              <a:t>O6</a:t>
            </a:r>
            <a:endParaRPr kumimoji="1" lang="ja-JP" altLang="en-US" sz="2000">
              <a:solidFill>
                <a:schemeClr val="bg2">
                  <a:lumMod val="25000"/>
                </a:schemeClr>
              </a:solidFill>
              <a:latin typeface="Helvetica Neue" panose="02000503000000020004" pitchFamily="2" charset="0"/>
            </a:endParaRPr>
          </a:p>
        </p:txBody>
      </p:sp>
      <p:grpSp>
        <p:nvGrpSpPr>
          <p:cNvPr id="13" name="グループ化 12">
            <a:extLst>
              <a:ext uri="{FF2B5EF4-FFF2-40B4-BE49-F238E27FC236}">
                <a16:creationId xmlns:a16="http://schemas.microsoft.com/office/drawing/2014/main" id="{16A10EFE-0243-0448-BC42-2DCC2500EB41}"/>
              </a:ext>
            </a:extLst>
          </p:cNvPr>
          <p:cNvGrpSpPr/>
          <p:nvPr/>
        </p:nvGrpSpPr>
        <p:grpSpPr>
          <a:xfrm>
            <a:off x="3208975" y="2901476"/>
            <a:ext cx="752625" cy="723240"/>
            <a:chOff x="7105092" y="4189900"/>
            <a:chExt cx="644404" cy="656359"/>
          </a:xfrm>
        </p:grpSpPr>
        <p:sp>
          <p:nvSpPr>
            <p:cNvPr id="14" name="弦 13">
              <a:extLst>
                <a:ext uri="{FF2B5EF4-FFF2-40B4-BE49-F238E27FC236}">
                  <a16:creationId xmlns:a16="http://schemas.microsoft.com/office/drawing/2014/main" id="{F1E07CA1-F3DA-9646-A991-501C48428FF4}"/>
                </a:ext>
              </a:extLst>
            </p:cNvPr>
            <p:cNvSpPr/>
            <p:nvPr/>
          </p:nvSpPr>
          <p:spPr>
            <a:xfrm>
              <a:off x="7105092" y="4198259"/>
              <a:ext cx="644404" cy="648000"/>
            </a:xfrm>
            <a:prstGeom prst="chord">
              <a:avLst>
                <a:gd name="adj1" fmla="val 10457931"/>
                <a:gd name="adj2" fmla="val 44946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F7D166DB-ECBE-2F44-9A2B-57CDD6F3857C}"/>
                </a:ext>
              </a:extLst>
            </p:cNvPr>
            <p:cNvSpPr/>
            <p:nvPr/>
          </p:nvSpPr>
          <p:spPr>
            <a:xfrm>
              <a:off x="7105092" y="4189900"/>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A9BE7256-0732-5B4F-BC1C-74DBAB3D1571}"/>
              </a:ext>
            </a:extLst>
          </p:cNvPr>
          <p:cNvGrpSpPr/>
          <p:nvPr/>
        </p:nvGrpSpPr>
        <p:grpSpPr>
          <a:xfrm>
            <a:off x="3222539" y="3935560"/>
            <a:ext cx="752625" cy="723240"/>
            <a:chOff x="7105092" y="5607696"/>
            <a:chExt cx="644404" cy="656359"/>
          </a:xfrm>
        </p:grpSpPr>
        <p:sp>
          <p:nvSpPr>
            <p:cNvPr id="17" name="弦 16">
              <a:extLst>
                <a:ext uri="{FF2B5EF4-FFF2-40B4-BE49-F238E27FC236}">
                  <a16:creationId xmlns:a16="http://schemas.microsoft.com/office/drawing/2014/main" id="{C1BCFE6F-68D4-D94D-994E-437E204C0A45}"/>
                </a:ext>
              </a:extLst>
            </p:cNvPr>
            <p:cNvSpPr/>
            <p:nvPr/>
          </p:nvSpPr>
          <p:spPr>
            <a:xfrm>
              <a:off x="7105092" y="5616055"/>
              <a:ext cx="644404" cy="648000"/>
            </a:xfrm>
            <a:prstGeom prst="chord">
              <a:avLst>
                <a:gd name="adj1" fmla="val 21572419"/>
                <a:gd name="adj2" fmla="val 1074002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FD50D20C-ED07-F04D-8A8D-C5AA7EC1712F}"/>
                </a:ext>
              </a:extLst>
            </p:cNvPr>
            <p:cNvSpPr/>
            <p:nvPr/>
          </p:nvSpPr>
          <p:spPr>
            <a:xfrm>
              <a:off x="7105092" y="5607696"/>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a:extLst>
              <a:ext uri="{FF2B5EF4-FFF2-40B4-BE49-F238E27FC236}">
                <a16:creationId xmlns:a16="http://schemas.microsoft.com/office/drawing/2014/main" id="{B9B8AAC7-A553-684D-8727-DA4E10AFA0E5}"/>
              </a:ext>
            </a:extLst>
          </p:cNvPr>
          <p:cNvSpPr txBox="1"/>
          <p:nvPr/>
        </p:nvSpPr>
        <p:spPr>
          <a:xfrm>
            <a:off x="1650828" y="2968654"/>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O1</a:t>
            </a:r>
            <a:endParaRPr lang="ja-JP" altLang="en-US" sz="2000">
              <a:solidFill>
                <a:schemeClr val="bg2">
                  <a:lumMod val="25000"/>
                </a:schemeClr>
              </a:solidFill>
              <a:latin typeface="Helvetica Neue" panose="02000503000000020004" pitchFamily="2" charset="0"/>
            </a:endParaRPr>
          </a:p>
        </p:txBody>
      </p:sp>
      <p:sp>
        <p:nvSpPr>
          <p:cNvPr id="20" name="テキスト ボックス 19">
            <a:extLst>
              <a:ext uri="{FF2B5EF4-FFF2-40B4-BE49-F238E27FC236}">
                <a16:creationId xmlns:a16="http://schemas.microsoft.com/office/drawing/2014/main" id="{146655D4-769D-1C41-9188-479D82B7950F}"/>
              </a:ext>
            </a:extLst>
          </p:cNvPr>
          <p:cNvSpPr txBox="1"/>
          <p:nvPr/>
        </p:nvSpPr>
        <p:spPr>
          <a:xfrm>
            <a:off x="3330477" y="2957263"/>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O3</a:t>
            </a:r>
            <a:endParaRPr lang="ja-JP" altLang="en-US" sz="2000">
              <a:solidFill>
                <a:schemeClr val="bg2">
                  <a:lumMod val="25000"/>
                </a:schemeClr>
              </a:solidFill>
              <a:latin typeface="Helvetica Neue" panose="02000503000000020004" pitchFamily="2" charset="0"/>
            </a:endParaRPr>
          </a:p>
        </p:txBody>
      </p:sp>
      <p:sp>
        <p:nvSpPr>
          <p:cNvPr id="21" name="テキスト ボックス 20">
            <a:extLst>
              <a:ext uri="{FF2B5EF4-FFF2-40B4-BE49-F238E27FC236}">
                <a16:creationId xmlns:a16="http://schemas.microsoft.com/office/drawing/2014/main" id="{0BC27BDF-EDFD-AD4C-8967-DCA2B73A5632}"/>
              </a:ext>
            </a:extLst>
          </p:cNvPr>
          <p:cNvSpPr txBox="1"/>
          <p:nvPr/>
        </p:nvSpPr>
        <p:spPr>
          <a:xfrm>
            <a:off x="3344041" y="4272443"/>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O3</a:t>
            </a:r>
            <a:endParaRPr lang="ja-JP" altLang="en-US" sz="2000">
              <a:solidFill>
                <a:schemeClr val="bg2">
                  <a:lumMod val="25000"/>
                </a:schemeClr>
              </a:solidFill>
              <a:latin typeface="Helvetica Neue" panose="02000503000000020004" pitchFamily="2" charset="0"/>
            </a:endParaRPr>
          </a:p>
        </p:txBody>
      </p:sp>
      <p:sp>
        <p:nvSpPr>
          <p:cNvPr id="22" name="テキスト ボックス 21">
            <a:extLst>
              <a:ext uri="{FF2B5EF4-FFF2-40B4-BE49-F238E27FC236}">
                <a16:creationId xmlns:a16="http://schemas.microsoft.com/office/drawing/2014/main" id="{A7702D4B-25AA-3D40-BFC8-0AB02A22C190}"/>
              </a:ext>
            </a:extLst>
          </p:cNvPr>
          <p:cNvSpPr txBox="1"/>
          <p:nvPr/>
        </p:nvSpPr>
        <p:spPr>
          <a:xfrm>
            <a:off x="1664392" y="4283837"/>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O1</a:t>
            </a:r>
            <a:endParaRPr lang="ja-JP" altLang="en-US" sz="2000">
              <a:solidFill>
                <a:schemeClr val="bg2">
                  <a:lumMod val="25000"/>
                </a:schemeClr>
              </a:solidFill>
              <a:latin typeface="Helvetica Neue" panose="02000503000000020004" pitchFamily="2" charset="0"/>
            </a:endParaRPr>
          </a:p>
        </p:txBody>
      </p:sp>
      <p:grpSp>
        <p:nvGrpSpPr>
          <p:cNvPr id="23" name="グループ化 22">
            <a:extLst>
              <a:ext uri="{FF2B5EF4-FFF2-40B4-BE49-F238E27FC236}">
                <a16:creationId xmlns:a16="http://schemas.microsoft.com/office/drawing/2014/main" id="{B7AAA893-2B20-CD44-A478-5A69481AD8A8}"/>
              </a:ext>
            </a:extLst>
          </p:cNvPr>
          <p:cNvGrpSpPr/>
          <p:nvPr/>
        </p:nvGrpSpPr>
        <p:grpSpPr>
          <a:xfrm>
            <a:off x="1542889" y="4990298"/>
            <a:ext cx="752625" cy="714030"/>
            <a:chOff x="7105092" y="1631872"/>
            <a:chExt cx="644404" cy="648000"/>
          </a:xfrm>
        </p:grpSpPr>
        <p:sp>
          <p:nvSpPr>
            <p:cNvPr id="24" name="弦 23">
              <a:extLst>
                <a:ext uri="{FF2B5EF4-FFF2-40B4-BE49-F238E27FC236}">
                  <a16:creationId xmlns:a16="http://schemas.microsoft.com/office/drawing/2014/main" id="{B9AFDBAE-CC63-EB4F-B8B7-C06952C35034}"/>
                </a:ext>
              </a:extLst>
            </p:cNvPr>
            <p:cNvSpPr/>
            <p:nvPr/>
          </p:nvSpPr>
          <p:spPr>
            <a:xfrm>
              <a:off x="7105092" y="1631872"/>
              <a:ext cx="644404" cy="648000"/>
            </a:xfrm>
            <a:prstGeom prst="chord">
              <a:avLst>
                <a:gd name="adj1" fmla="val 10314129"/>
                <a:gd name="adj2" fmla="val 47591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173FB7BA-9439-D340-8EFF-8AAB141E849C}"/>
                </a:ext>
              </a:extLst>
            </p:cNvPr>
            <p:cNvSpPr/>
            <p:nvPr/>
          </p:nvSpPr>
          <p:spPr>
            <a:xfrm>
              <a:off x="7105092" y="1631872"/>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E7CD2FA1-F61C-E941-8DEC-ECDDAA41D6A6}"/>
              </a:ext>
            </a:extLst>
          </p:cNvPr>
          <p:cNvGrpSpPr/>
          <p:nvPr/>
        </p:nvGrpSpPr>
        <p:grpSpPr>
          <a:xfrm>
            <a:off x="1529326" y="6031290"/>
            <a:ext cx="752625" cy="721597"/>
            <a:chOff x="7105092" y="3042800"/>
            <a:chExt cx="644404" cy="654868"/>
          </a:xfrm>
        </p:grpSpPr>
        <p:sp>
          <p:nvSpPr>
            <p:cNvPr id="27" name="弦 26">
              <a:extLst>
                <a:ext uri="{FF2B5EF4-FFF2-40B4-BE49-F238E27FC236}">
                  <a16:creationId xmlns:a16="http://schemas.microsoft.com/office/drawing/2014/main" id="{2B6BAFD1-DB09-4842-B0A5-36F441FC2E99}"/>
                </a:ext>
              </a:extLst>
            </p:cNvPr>
            <p:cNvSpPr/>
            <p:nvPr/>
          </p:nvSpPr>
          <p:spPr>
            <a:xfrm>
              <a:off x="7105092" y="3042800"/>
              <a:ext cx="644404" cy="648000"/>
            </a:xfrm>
            <a:prstGeom prst="chord">
              <a:avLst>
                <a:gd name="adj1" fmla="val 21572419"/>
                <a:gd name="adj2" fmla="val 1074002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AECA8AA7-5A2F-5244-AAF1-7995074DDD3F}"/>
                </a:ext>
              </a:extLst>
            </p:cNvPr>
            <p:cNvSpPr/>
            <p:nvPr/>
          </p:nvSpPr>
          <p:spPr>
            <a:xfrm>
              <a:off x="7105092" y="3049668"/>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C9C275E6-B170-AE4B-8F5D-0A96395399CD}"/>
              </a:ext>
            </a:extLst>
          </p:cNvPr>
          <p:cNvGrpSpPr/>
          <p:nvPr/>
        </p:nvGrpSpPr>
        <p:grpSpPr>
          <a:xfrm>
            <a:off x="3222538" y="4985693"/>
            <a:ext cx="752625" cy="723240"/>
            <a:chOff x="7105092" y="4189900"/>
            <a:chExt cx="644404" cy="656359"/>
          </a:xfrm>
        </p:grpSpPr>
        <p:sp>
          <p:nvSpPr>
            <p:cNvPr id="30" name="弦 29">
              <a:extLst>
                <a:ext uri="{FF2B5EF4-FFF2-40B4-BE49-F238E27FC236}">
                  <a16:creationId xmlns:a16="http://schemas.microsoft.com/office/drawing/2014/main" id="{A4C95905-CFE1-564A-8B90-B160B3A4B3D9}"/>
                </a:ext>
              </a:extLst>
            </p:cNvPr>
            <p:cNvSpPr/>
            <p:nvPr/>
          </p:nvSpPr>
          <p:spPr>
            <a:xfrm>
              <a:off x="7105092" y="4198259"/>
              <a:ext cx="644404" cy="648000"/>
            </a:xfrm>
            <a:prstGeom prst="chord">
              <a:avLst>
                <a:gd name="adj1" fmla="val 10457931"/>
                <a:gd name="adj2" fmla="val 44946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7A02E08-853B-4F40-A93D-3B6EDE783C30}"/>
                </a:ext>
              </a:extLst>
            </p:cNvPr>
            <p:cNvSpPr/>
            <p:nvPr/>
          </p:nvSpPr>
          <p:spPr>
            <a:xfrm>
              <a:off x="7105092" y="4189900"/>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a:extLst>
              <a:ext uri="{FF2B5EF4-FFF2-40B4-BE49-F238E27FC236}">
                <a16:creationId xmlns:a16="http://schemas.microsoft.com/office/drawing/2014/main" id="{60F2A18D-716D-714C-8F02-11AF2B3DABC0}"/>
              </a:ext>
            </a:extLst>
          </p:cNvPr>
          <p:cNvGrpSpPr/>
          <p:nvPr/>
        </p:nvGrpSpPr>
        <p:grpSpPr>
          <a:xfrm>
            <a:off x="3208975" y="6034252"/>
            <a:ext cx="752625" cy="723240"/>
            <a:chOff x="7105092" y="5607696"/>
            <a:chExt cx="644404" cy="656359"/>
          </a:xfrm>
        </p:grpSpPr>
        <p:sp>
          <p:nvSpPr>
            <p:cNvPr id="33" name="弦 32">
              <a:extLst>
                <a:ext uri="{FF2B5EF4-FFF2-40B4-BE49-F238E27FC236}">
                  <a16:creationId xmlns:a16="http://schemas.microsoft.com/office/drawing/2014/main" id="{494C618B-EDF2-2047-9097-6E8194150F96}"/>
                </a:ext>
              </a:extLst>
            </p:cNvPr>
            <p:cNvSpPr/>
            <p:nvPr/>
          </p:nvSpPr>
          <p:spPr>
            <a:xfrm>
              <a:off x="7105092" y="5616055"/>
              <a:ext cx="644404" cy="648000"/>
            </a:xfrm>
            <a:prstGeom prst="chord">
              <a:avLst>
                <a:gd name="adj1" fmla="val 21572419"/>
                <a:gd name="adj2" fmla="val 1074002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7755B690-50A3-2A4D-867A-C898EBB2FCAB}"/>
                </a:ext>
              </a:extLst>
            </p:cNvPr>
            <p:cNvSpPr/>
            <p:nvPr/>
          </p:nvSpPr>
          <p:spPr>
            <a:xfrm>
              <a:off x="7105092" y="5607696"/>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テキスト ボックス 34">
            <a:extLst>
              <a:ext uri="{FF2B5EF4-FFF2-40B4-BE49-F238E27FC236}">
                <a16:creationId xmlns:a16="http://schemas.microsoft.com/office/drawing/2014/main" id="{F481027D-A48A-CB40-90D0-B4499EAA103A}"/>
              </a:ext>
            </a:extLst>
          </p:cNvPr>
          <p:cNvSpPr txBox="1"/>
          <p:nvPr/>
        </p:nvSpPr>
        <p:spPr>
          <a:xfrm>
            <a:off x="1664391" y="5047886"/>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O2</a:t>
            </a:r>
            <a:endParaRPr lang="ja-JP" altLang="en-US" sz="2000">
              <a:solidFill>
                <a:schemeClr val="bg2">
                  <a:lumMod val="25000"/>
                </a:schemeClr>
              </a:solidFill>
              <a:latin typeface="Helvetica Neue" panose="02000503000000020004" pitchFamily="2" charset="0"/>
            </a:endParaRPr>
          </a:p>
        </p:txBody>
      </p:sp>
      <p:sp>
        <p:nvSpPr>
          <p:cNvPr id="36" name="テキスト ボックス 35">
            <a:extLst>
              <a:ext uri="{FF2B5EF4-FFF2-40B4-BE49-F238E27FC236}">
                <a16:creationId xmlns:a16="http://schemas.microsoft.com/office/drawing/2014/main" id="{292E6E9F-B223-D440-850D-7EB0751A03A3}"/>
              </a:ext>
            </a:extLst>
          </p:cNvPr>
          <p:cNvSpPr txBox="1"/>
          <p:nvPr/>
        </p:nvSpPr>
        <p:spPr>
          <a:xfrm>
            <a:off x="3344040" y="5041479"/>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O4</a:t>
            </a:r>
            <a:endParaRPr lang="ja-JP" altLang="en-US" sz="2000">
              <a:solidFill>
                <a:schemeClr val="bg2">
                  <a:lumMod val="25000"/>
                </a:schemeClr>
              </a:solidFill>
              <a:latin typeface="Helvetica Neue" panose="02000503000000020004" pitchFamily="2" charset="0"/>
            </a:endParaRPr>
          </a:p>
        </p:txBody>
      </p:sp>
      <p:sp>
        <p:nvSpPr>
          <p:cNvPr id="37" name="テキスト ボックス 36">
            <a:extLst>
              <a:ext uri="{FF2B5EF4-FFF2-40B4-BE49-F238E27FC236}">
                <a16:creationId xmlns:a16="http://schemas.microsoft.com/office/drawing/2014/main" id="{51B22945-84E7-0F4E-A0C6-27F7B99A387D}"/>
              </a:ext>
            </a:extLst>
          </p:cNvPr>
          <p:cNvSpPr txBox="1"/>
          <p:nvPr/>
        </p:nvSpPr>
        <p:spPr>
          <a:xfrm>
            <a:off x="3330477" y="6371134"/>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O4</a:t>
            </a:r>
            <a:endParaRPr lang="ja-JP" altLang="en-US" sz="2000">
              <a:solidFill>
                <a:schemeClr val="bg2">
                  <a:lumMod val="25000"/>
                </a:schemeClr>
              </a:solidFill>
              <a:latin typeface="Helvetica Neue" panose="02000503000000020004" pitchFamily="2" charset="0"/>
            </a:endParaRPr>
          </a:p>
        </p:txBody>
      </p:sp>
      <p:sp>
        <p:nvSpPr>
          <p:cNvPr id="38" name="テキスト ボックス 37">
            <a:extLst>
              <a:ext uri="{FF2B5EF4-FFF2-40B4-BE49-F238E27FC236}">
                <a16:creationId xmlns:a16="http://schemas.microsoft.com/office/drawing/2014/main" id="{ABE755C7-05AB-514D-B607-8BC50C340F7B}"/>
              </a:ext>
            </a:extLst>
          </p:cNvPr>
          <p:cNvSpPr txBox="1"/>
          <p:nvPr/>
        </p:nvSpPr>
        <p:spPr>
          <a:xfrm>
            <a:off x="1650828" y="6382528"/>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O2</a:t>
            </a:r>
            <a:endParaRPr lang="ja-JP" altLang="en-US" sz="2000">
              <a:solidFill>
                <a:schemeClr val="bg2">
                  <a:lumMod val="25000"/>
                </a:schemeClr>
              </a:solidFill>
              <a:latin typeface="Helvetica Neue" panose="02000503000000020004" pitchFamily="2" charset="0"/>
            </a:endParaRPr>
          </a:p>
        </p:txBody>
      </p:sp>
      <p:cxnSp>
        <p:nvCxnSpPr>
          <p:cNvPr id="39" name="直線矢印コネクタ 38">
            <a:extLst>
              <a:ext uri="{FF2B5EF4-FFF2-40B4-BE49-F238E27FC236}">
                <a16:creationId xmlns:a16="http://schemas.microsoft.com/office/drawing/2014/main" id="{1C64623C-59C0-0E43-B079-20A6093909CC}"/>
              </a:ext>
            </a:extLst>
          </p:cNvPr>
          <p:cNvCxnSpPr>
            <a:cxnSpLocks/>
            <a:stCxn id="7" idx="6"/>
            <a:endCxn id="15" idx="2"/>
          </p:cNvCxnSpPr>
          <p:nvPr/>
        </p:nvCxnSpPr>
        <p:spPr>
          <a:xfrm flipV="1">
            <a:off x="2281951" y="3258491"/>
            <a:ext cx="927024" cy="9590"/>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5123499A-9A76-914A-BCAE-39DA34AFA797}"/>
              </a:ext>
            </a:extLst>
          </p:cNvPr>
          <p:cNvCxnSpPr>
            <a:cxnSpLocks/>
          </p:cNvCxnSpPr>
          <p:nvPr/>
        </p:nvCxnSpPr>
        <p:spPr>
          <a:xfrm flipV="1">
            <a:off x="2295514" y="4292575"/>
            <a:ext cx="927024" cy="959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C7EADB89-1C90-944E-A586-DFC62E62DCA7}"/>
              </a:ext>
            </a:extLst>
          </p:cNvPr>
          <p:cNvCxnSpPr>
            <a:cxnSpLocks/>
          </p:cNvCxnSpPr>
          <p:nvPr/>
        </p:nvCxnSpPr>
        <p:spPr>
          <a:xfrm flipV="1">
            <a:off x="2306472" y="5353534"/>
            <a:ext cx="927024" cy="959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54C757F8-7736-5343-8911-4AB17A870265}"/>
              </a:ext>
            </a:extLst>
          </p:cNvPr>
          <p:cNvCxnSpPr>
            <a:cxnSpLocks/>
          </p:cNvCxnSpPr>
          <p:nvPr/>
        </p:nvCxnSpPr>
        <p:spPr>
          <a:xfrm flipV="1">
            <a:off x="2292909" y="6385135"/>
            <a:ext cx="927024" cy="959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1DA3E232-F201-F841-827D-8307AEFAEA7C}"/>
              </a:ext>
            </a:extLst>
          </p:cNvPr>
          <p:cNvCxnSpPr>
            <a:cxnSpLocks/>
            <a:stCxn id="15" idx="6"/>
            <a:endCxn id="11" idx="1"/>
          </p:cNvCxnSpPr>
          <p:nvPr/>
        </p:nvCxnSpPr>
        <p:spPr>
          <a:xfrm>
            <a:off x="3961600" y="3258491"/>
            <a:ext cx="1044568" cy="778674"/>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91FC1416-A5D7-FF42-AAC2-1A4FB1E0300A}"/>
              </a:ext>
            </a:extLst>
          </p:cNvPr>
          <p:cNvCxnSpPr>
            <a:cxnSpLocks/>
            <a:stCxn id="18" idx="6"/>
            <a:endCxn id="11" idx="2"/>
          </p:cNvCxnSpPr>
          <p:nvPr/>
        </p:nvCxnSpPr>
        <p:spPr>
          <a:xfrm flipV="1">
            <a:off x="3975164" y="4289613"/>
            <a:ext cx="920783" cy="2962"/>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EF9C3D24-A5C9-1346-A5F6-69FD7BF7BE20}"/>
              </a:ext>
            </a:extLst>
          </p:cNvPr>
          <p:cNvCxnSpPr>
            <a:cxnSpLocks/>
            <a:stCxn id="34" idx="6"/>
            <a:endCxn id="12" idx="3"/>
          </p:cNvCxnSpPr>
          <p:nvPr/>
        </p:nvCxnSpPr>
        <p:spPr>
          <a:xfrm flipV="1">
            <a:off x="3961600" y="5595156"/>
            <a:ext cx="1058468" cy="796111"/>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B61B719-4426-6C48-AD9C-C4CADA80F220}"/>
              </a:ext>
            </a:extLst>
          </p:cNvPr>
          <p:cNvCxnSpPr>
            <a:cxnSpLocks/>
          </p:cNvCxnSpPr>
          <p:nvPr/>
        </p:nvCxnSpPr>
        <p:spPr>
          <a:xfrm flipV="1">
            <a:off x="3975162" y="5365570"/>
            <a:ext cx="920783" cy="2962"/>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フリーフォーム 46">
            <a:extLst>
              <a:ext uri="{FF2B5EF4-FFF2-40B4-BE49-F238E27FC236}">
                <a16:creationId xmlns:a16="http://schemas.microsoft.com/office/drawing/2014/main" id="{D18D313C-D9E6-4F4A-ACB1-543E852883CA}"/>
              </a:ext>
            </a:extLst>
          </p:cNvPr>
          <p:cNvSpPr/>
          <p:nvPr/>
        </p:nvSpPr>
        <p:spPr>
          <a:xfrm>
            <a:off x="2772391" y="3451532"/>
            <a:ext cx="506186" cy="1655338"/>
          </a:xfrm>
          <a:custGeom>
            <a:avLst/>
            <a:gdLst>
              <a:gd name="connsiteX0" fmla="*/ 498810 w 522560"/>
              <a:gd name="connsiteY0" fmla="*/ 0 h 2422567"/>
              <a:gd name="connsiteX1" fmla="*/ 46 w 522560"/>
              <a:gd name="connsiteY1" fmla="*/ 1246909 h 2422567"/>
              <a:gd name="connsiteX2" fmla="*/ 522560 w 522560"/>
              <a:gd name="connsiteY2" fmla="*/ 2422567 h 2422567"/>
            </a:gdLst>
            <a:ahLst/>
            <a:cxnLst>
              <a:cxn ang="0">
                <a:pos x="connsiteX0" y="connsiteY0"/>
              </a:cxn>
              <a:cxn ang="0">
                <a:pos x="connsiteX1" y="connsiteY1"/>
              </a:cxn>
              <a:cxn ang="0">
                <a:pos x="connsiteX2" y="connsiteY2"/>
              </a:cxn>
            </a:cxnLst>
            <a:rect l="l" t="t" r="r" b="b"/>
            <a:pathLst>
              <a:path w="522560" h="2422567">
                <a:moveTo>
                  <a:pt x="498810" y="0"/>
                </a:moveTo>
                <a:cubicBezTo>
                  <a:pt x="247449" y="421574"/>
                  <a:pt x="-3912" y="843148"/>
                  <a:pt x="46" y="1246909"/>
                </a:cubicBezTo>
                <a:cubicBezTo>
                  <a:pt x="4004" y="1650670"/>
                  <a:pt x="263282" y="2036618"/>
                  <a:pt x="522560" y="2422567"/>
                </a:cubicBezTo>
              </a:path>
            </a:pathLst>
          </a:cu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フリーフォーム 47">
            <a:extLst>
              <a:ext uri="{FF2B5EF4-FFF2-40B4-BE49-F238E27FC236}">
                <a16:creationId xmlns:a16="http://schemas.microsoft.com/office/drawing/2014/main" id="{272A4B6D-5100-4A4F-BBD1-02CB13E3A8F5}"/>
              </a:ext>
            </a:extLst>
          </p:cNvPr>
          <p:cNvSpPr/>
          <p:nvPr/>
        </p:nvSpPr>
        <p:spPr>
          <a:xfrm>
            <a:off x="2772391" y="4412020"/>
            <a:ext cx="506186" cy="1716861"/>
          </a:xfrm>
          <a:custGeom>
            <a:avLst/>
            <a:gdLst>
              <a:gd name="connsiteX0" fmla="*/ 498810 w 522560"/>
              <a:gd name="connsiteY0" fmla="*/ 0 h 2422567"/>
              <a:gd name="connsiteX1" fmla="*/ 46 w 522560"/>
              <a:gd name="connsiteY1" fmla="*/ 1246909 h 2422567"/>
              <a:gd name="connsiteX2" fmla="*/ 522560 w 522560"/>
              <a:gd name="connsiteY2" fmla="*/ 2422567 h 2422567"/>
            </a:gdLst>
            <a:ahLst/>
            <a:cxnLst>
              <a:cxn ang="0">
                <a:pos x="connsiteX0" y="connsiteY0"/>
              </a:cxn>
              <a:cxn ang="0">
                <a:pos x="connsiteX1" y="connsiteY1"/>
              </a:cxn>
              <a:cxn ang="0">
                <a:pos x="connsiteX2" y="connsiteY2"/>
              </a:cxn>
            </a:cxnLst>
            <a:rect l="l" t="t" r="r" b="b"/>
            <a:pathLst>
              <a:path w="522560" h="2422567">
                <a:moveTo>
                  <a:pt x="498810" y="0"/>
                </a:moveTo>
                <a:cubicBezTo>
                  <a:pt x="247449" y="421574"/>
                  <a:pt x="-3912" y="843148"/>
                  <a:pt x="46" y="1246909"/>
                </a:cubicBezTo>
                <a:cubicBezTo>
                  <a:pt x="4004" y="1650670"/>
                  <a:pt x="263282" y="2036618"/>
                  <a:pt x="522560" y="2422567"/>
                </a:cubicBezTo>
              </a:path>
            </a:pathLst>
          </a:cu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0444A6BC-0FB0-E845-B440-7D3921395B8B}"/>
              </a:ext>
            </a:extLst>
          </p:cNvPr>
          <p:cNvCxnSpPr>
            <a:cxnSpLocks/>
          </p:cNvCxnSpPr>
          <p:nvPr/>
        </p:nvCxnSpPr>
        <p:spPr>
          <a:xfrm>
            <a:off x="3196336" y="5023359"/>
            <a:ext cx="113213" cy="8351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634C453D-F006-6F40-9ED4-34ABE2065292}"/>
              </a:ext>
            </a:extLst>
          </p:cNvPr>
          <p:cNvCxnSpPr>
            <a:cxnSpLocks/>
          </p:cNvCxnSpPr>
          <p:nvPr/>
        </p:nvCxnSpPr>
        <p:spPr>
          <a:xfrm>
            <a:off x="3175839" y="6025830"/>
            <a:ext cx="107020" cy="153607"/>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右矢印 50">
            <a:extLst>
              <a:ext uri="{FF2B5EF4-FFF2-40B4-BE49-F238E27FC236}">
                <a16:creationId xmlns:a16="http://schemas.microsoft.com/office/drawing/2014/main" id="{321BAF74-877B-BE4F-850E-7697307E88C2}"/>
              </a:ext>
            </a:extLst>
          </p:cNvPr>
          <p:cNvSpPr/>
          <p:nvPr/>
        </p:nvSpPr>
        <p:spPr>
          <a:xfrm>
            <a:off x="6127184" y="4553049"/>
            <a:ext cx="644405" cy="553820"/>
          </a:xfrm>
          <a:prstGeom prst="rightArrow">
            <a:avLst/>
          </a:prstGeom>
          <a:solidFill>
            <a:srgbClr val="425269"/>
          </a:solidFill>
          <a:ln>
            <a:solidFill>
              <a:srgbClr val="425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968B0E98-9444-DD4A-B991-7073C3F50C73}"/>
              </a:ext>
            </a:extLst>
          </p:cNvPr>
          <p:cNvGrpSpPr/>
          <p:nvPr/>
        </p:nvGrpSpPr>
        <p:grpSpPr>
          <a:xfrm>
            <a:off x="7365362" y="2911066"/>
            <a:ext cx="752625" cy="714030"/>
            <a:chOff x="7105092" y="1631872"/>
            <a:chExt cx="644404" cy="648000"/>
          </a:xfrm>
        </p:grpSpPr>
        <p:sp>
          <p:nvSpPr>
            <p:cNvPr id="55" name="弦 54">
              <a:extLst>
                <a:ext uri="{FF2B5EF4-FFF2-40B4-BE49-F238E27FC236}">
                  <a16:creationId xmlns:a16="http://schemas.microsoft.com/office/drawing/2014/main" id="{66C368F5-FD68-FA40-BF18-16391E8C75DF}"/>
                </a:ext>
              </a:extLst>
            </p:cNvPr>
            <p:cNvSpPr/>
            <p:nvPr/>
          </p:nvSpPr>
          <p:spPr>
            <a:xfrm>
              <a:off x="7105092" y="1631872"/>
              <a:ext cx="644404" cy="648000"/>
            </a:xfrm>
            <a:prstGeom prst="chord">
              <a:avLst>
                <a:gd name="adj1" fmla="val 10314129"/>
                <a:gd name="adj2" fmla="val 47591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63E12753-05C3-4049-9696-36E25865ECDD}"/>
                </a:ext>
              </a:extLst>
            </p:cNvPr>
            <p:cNvSpPr/>
            <p:nvPr/>
          </p:nvSpPr>
          <p:spPr>
            <a:xfrm>
              <a:off x="7105092" y="1631872"/>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5A8823FA-ED89-B647-AEF5-FF94A450F5C7}"/>
              </a:ext>
            </a:extLst>
          </p:cNvPr>
          <p:cNvGrpSpPr/>
          <p:nvPr/>
        </p:nvGrpSpPr>
        <p:grpSpPr>
          <a:xfrm>
            <a:off x="7378926" y="3932598"/>
            <a:ext cx="752625" cy="721597"/>
            <a:chOff x="7105092" y="3042800"/>
            <a:chExt cx="644404" cy="654868"/>
          </a:xfrm>
        </p:grpSpPr>
        <p:sp>
          <p:nvSpPr>
            <p:cNvPr id="58" name="弦 57">
              <a:extLst>
                <a:ext uri="{FF2B5EF4-FFF2-40B4-BE49-F238E27FC236}">
                  <a16:creationId xmlns:a16="http://schemas.microsoft.com/office/drawing/2014/main" id="{F2019BC4-B68A-7A49-9709-9E09B78119D2}"/>
                </a:ext>
              </a:extLst>
            </p:cNvPr>
            <p:cNvSpPr/>
            <p:nvPr/>
          </p:nvSpPr>
          <p:spPr>
            <a:xfrm>
              <a:off x="7105092" y="3042800"/>
              <a:ext cx="644404" cy="648000"/>
            </a:xfrm>
            <a:prstGeom prst="chord">
              <a:avLst>
                <a:gd name="adj1" fmla="val 21572419"/>
                <a:gd name="adj2" fmla="val 1074002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a:extLst>
                <a:ext uri="{FF2B5EF4-FFF2-40B4-BE49-F238E27FC236}">
                  <a16:creationId xmlns:a16="http://schemas.microsoft.com/office/drawing/2014/main" id="{011EC9E3-6F13-654F-8FE1-605B424EFCFE}"/>
                </a:ext>
              </a:extLst>
            </p:cNvPr>
            <p:cNvSpPr/>
            <p:nvPr/>
          </p:nvSpPr>
          <p:spPr>
            <a:xfrm>
              <a:off x="7105092" y="3049668"/>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円/楕円 59">
            <a:extLst>
              <a:ext uri="{FF2B5EF4-FFF2-40B4-BE49-F238E27FC236}">
                <a16:creationId xmlns:a16="http://schemas.microsoft.com/office/drawing/2014/main" id="{2BACF984-7712-8247-904D-9FEF8ECC0B8E}"/>
              </a:ext>
            </a:extLst>
          </p:cNvPr>
          <p:cNvSpPr/>
          <p:nvPr/>
        </p:nvSpPr>
        <p:spPr>
          <a:xfrm>
            <a:off x="10731984" y="3932598"/>
            <a:ext cx="752626" cy="714030"/>
          </a:xfrm>
          <a:prstGeom prst="ellipse">
            <a:avLst/>
          </a:prstGeom>
          <a:solidFill>
            <a:schemeClr val="accent6">
              <a:lumMod val="60000"/>
              <a:lumOff val="40000"/>
            </a:schemeClr>
          </a:solid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2">
                    <a:lumMod val="25000"/>
                  </a:schemeClr>
                </a:solidFill>
                <a:latin typeface="Helvetica Neue" panose="02000503000000020004" pitchFamily="2" charset="0"/>
              </a:rPr>
              <a:t>O5</a:t>
            </a:r>
            <a:endParaRPr kumimoji="1" lang="ja-JP" altLang="en-US" sz="2000">
              <a:solidFill>
                <a:schemeClr val="bg2">
                  <a:lumMod val="25000"/>
                </a:schemeClr>
              </a:solidFill>
              <a:latin typeface="Helvetica Neue" panose="02000503000000020004" pitchFamily="2" charset="0"/>
            </a:endParaRPr>
          </a:p>
        </p:txBody>
      </p:sp>
      <p:sp>
        <p:nvSpPr>
          <p:cNvPr id="61" name="円/楕円 60">
            <a:extLst>
              <a:ext uri="{FF2B5EF4-FFF2-40B4-BE49-F238E27FC236}">
                <a16:creationId xmlns:a16="http://schemas.microsoft.com/office/drawing/2014/main" id="{C586EAF2-A64F-0B41-BD64-48A98535949F}"/>
              </a:ext>
            </a:extLst>
          </p:cNvPr>
          <p:cNvSpPr/>
          <p:nvPr/>
        </p:nvSpPr>
        <p:spPr>
          <a:xfrm>
            <a:off x="10745884" y="4985693"/>
            <a:ext cx="752626" cy="714030"/>
          </a:xfrm>
          <a:prstGeom prst="ellipse">
            <a:avLst/>
          </a:prstGeom>
          <a:solidFill>
            <a:schemeClr val="accent6">
              <a:lumMod val="60000"/>
              <a:lumOff val="40000"/>
            </a:schemeClr>
          </a:solid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2">
                    <a:lumMod val="25000"/>
                  </a:schemeClr>
                </a:solidFill>
                <a:latin typeface="Helvetica Neue" panose="02000503000000020004" pitchFamily="2" charset="0"/>
              </a:rPr>
              <a:t>O6</a:t>
            </a:r>
            <a:endParaRPr kumimoji="1" lang="ja-JP" altLang="en-US" sz="2000">
              <a:solidFill>
                <a:schemeClr val="bg2">
                  <a:lumMod val="25000"/>
                </a:schemeClr>
              </a:solidFill>
              <a:latin typeface="Helvetica Neue" panose="02000503000000020004" pitchFamily="2" charset="0"/>
            </a:endParaRPr>
          </a:p>
        </p:txBody>
      </p:sp>
      <p:sp>
        <p:nvSpPr>
          <p:cNvPr id="64" name="円/楕円 63">
            <a:extLst>
              <a:ext uri="{FF2B5EF4-FFF2-40B4-BE49-F238E27FC236}">
                <a16:creationId xmlns:a16="http://schemas.microsoft.com/office/drawing/2014/main" id="{5075D362-69CD-6A4B-979F-07F613BC6C50}"/>
              </a:ext>
            </a:extLst>
          </p:cNvPr>
          <p:cNvSpPr/>
          <p:nvPr/>
        </p:nvSpPr>
        <p:spPr>
          <a:xfrm>
            <a:off x="9045011" y="2901476"/>
            <a:ext cx="752625" cy="714029"/>
          </a:xfrm>
          <a:prstGeom prst="ellipse">
            <a:avLst/>
          </a:prstGeom>
          <a:solidFill>
            <a:schemeClr val="accent2">
              <a:lumMod val="60000"/>
              <a:lumOff val="40000"/>
            </a:schemeClr>
          </a:solid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bg2">
                    <a:lumMod val="25000"/>
                  </a:schemeClr>
                </a:solidFill>
                <a:latin typeface="Helvetica Neue" panose="02000503000000020004" pitchFamily="2" charset="0"/>
              </a:rPr>
              <a:t>O3</a:t>
            </a:r>
            <a:endParaRPr kumimoji="1" lang="ja-JP" altLang="en-US" sz="2000">
              <a:solidFill>
                <a:schemeClr val="bg2">
                  <a:lumMod val="25000"/>
                </a:schemeClr>
              </a:solidFill>
              <a:latin typeface="Helvetica Neue" panose="02000503000000020004" pitchFamily="2" charset="0"/>
            </a:endParaRPr>
          </a:p>
        </p:txBody>
      </p:sp>
      <p:sp>
        <p:nvSpPr>
          <p:cNvPr id="68" name="テキスト ボックス 67">
            <a:extLst>
              <a:ext uri="{FF2B5EF4-FFF2-40B4-BE49-F238E27FC236}">
                <a16:creationId xmlns:a16="http://schemas.microsoft.com/office/drawing/2014/main" id="{DF20DFEC-6C8F-3348-8AF6-4C065CE40BE7}"/>
              </a:ext>
            </a:extLst>
          </p:cNvPr>
          <p:cNvSpPr txBox="1"/>
          <p:nvPr/>
        </p:nvSpPr>
        <p:spPr>
          <a:xfrm>
            <a:off x="7486864" y="2968654"/>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O1</a:t>
            </a:r>
            <a:endParaRPr lang="ja-JP" altLang="en-US" sz="2000">
              <a:solidFill>
                <a:schemeClr val="bg2">
                  <a:lumMod val="25000"/>
                </a:schemeClr>
              </a:solidFill>
              <a:latin typeface="Helvetica Neue" panose="02000503000000020004" pitchFamily="2" charset="0"/>
            </a:endParaRPr>
          </a:p>
        </p:txBody>
      </p:sp>
      <p:sp>
        <p:nvSpPr>
          <p:cNvPr id="71" name="テキスト ボックス 70">
            <a:extLst>
              <a:ext uri="{FF2B5EF4-FFF2-40B4-BE49-F238E27FC236}">
                <a16:creationId xmlns:a16="http://schemas.microsoft.com/office/drawing/2014/main" id="{91816559-6B2C-B44A-8F87-7F0D0A591F16}"/>
              </a:ext>
            </a:extLst>
          </p:cNvPr>
          <p:cNvSpPr txBox="1"/>
          <p:nvPr/>
        </p:nvSpPr>
        <p:spPr>
          <a:xfrm>
            <a:off x="7500428" y="4283837"/>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O1</a:t>
            </a:r>
            <a:endParaRPr lang="ja-JP" altLang="en-US" sz="2000">
              <a:solidFill>
                <a:schemeClr val="bg2">
                  <a:lumMod val="25000"/>
                </a:schemeClr>
              </a:solidFill>
              <a:latin typeface="Helvetica Neue" panose="02000503000000020004" pitchFamily="2" charset="0"/>
            </a:endParaRPr>
          </a:p>
        </p:txBody>
      </p:sp>
      <p:grpSp>
        <p:nvGrpSpPr>
          <p:cNvPr id="72" name="グループ化 71">
            <a:extLst>
              <a:ext uri="{FF2B5EF4-FFF2-40B4-BE49-F238E27FC236}">
                <a16:creationId xmlns:a16="http://schemas.microsoft.com/office/drawing/2014/main" id="{720C2A60-EC6B-2F44-A3A9-15B73EAA00D3}"/>
              </a:ext>
            </a:extLst>
          </p:cNvPr>
          <p:cNvGrpSpPr/>
          <p:nvPr/>
        </p:nvGrpSpPr>
        <p:grpSpPr>
          <a:xfrm>
            <a:off x="7378925" y="4990298"/>
            <a:ext cx="752625" cy="714030"/>
            <a:chOff x="7105092" y="1631872"/>
            <a:chExt cx="644404" cy="648000"/>
          </a:xfrm>
        </p:grpSpPr>
        <p:sp>
          <p:nvSpPr>
            <p:cNvPr id="73" name="弦 72">
              <a:extLst>
                <a:ext uri="{FF2B5EF4-FFF2-40B4-BE49-F238E27FC236}">
                  <a16:creationId xmlns:a16="http://schemas.microsoft.com/office/drawing/2014/main" id="{1A8F0569-4CC8-1043-9810-45E4EFB99AC0}"/>
                </a:ext>
              </a:extLst>
            </p:cNvPr>
            <p:cNvSpPr/>
            <p:nvPr/>
          </p:nvSpPr>
          <p:spPr>
            <a:xfrm>
              <a:off x="7105092" y="1631872"/>
              <a:ext cx="644404" cy="648000"/>
            </a:xfrm>
            <a:prstGeom prst="chord">
              <a:avLst>
                <a:gd name="adj1" fmla="val 10314129"/>
                <a:gd name="adj2" fmla="val 47591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a:extLst>
                <a:ext uri="{FF2B5EF4-FFF2-40B4-BE49-F238E27FC236}">
                  <a16:creationId xmlns:a16="http://schemas.microsoft.com/office/drawing/2014/main" id="{5BA92D62-DDD2-834F-AC30-C705BE5E2811}"/>
                </a:ext>
              </a:extLst>
            </p:cNvPr>
            <p:cNvSpPr/>
            <p:nvPr/>
          </p:nvSpPr>
          <p:spPr>
            <a:xfrm>
              <a:off x="7105092" y="1631872"/>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a:extLst>
              <a:ext uri="{FF2B5EF4-FFF2-40B4-BE49-F238E27FC236}">
                <a16:creationId xmlns:a16="http://schemas.microsoft.com/office/drawing/2014/main" id="{FE5D98AB-26A6-964F-8062-82808E6088DA}"/>
              </a:ext>
            </a:extLst>
          </p:cNvPr>
          <p:cNvGrpSpPr/>
          <p:nvPr/>
        </p:nvGrpSpPr>
        <p:grpSpPr>
          <a:xfrm>
            <a:off x="7365362" y="6031290"/>
            <a:ext cx="752625" cy="721597"/>
            <a:chOff x="7105092" y="3042800"/>
            <a:chExt cx="644404" cy="654868"/>
          </a:xfrm>
        </p:grpSpPr>
        <p:sp>
          <p:nvSpPr>
            <p:cNvPr id="76" name="弦 75">
              <a:extLst>
                <a:ext uri="{FF2B5EF4-FFF2-40B4-BE49-F238E27FC236}">
                  <a16:creationId xmlns:a16="http://schemas.microsoft.com/office/drawing/2014/main" id="{59416A5E-4D56-E442-A5AA-A70591E683C8}"/>
                </a:ext>
              </a:extLst>
            </p:cNvPr>
            <p:cNvSpPr/>
            <p:nvPr/>
          </p:nvSpPr>
          <p:spPr>
            <a:xfrm>
              <a:off x="7105092" y="3042800"/>
              <a:ext cx="644404" cy="648000"/>
            </a:xfrm>
            <a:prstGeom prst="chord">
              <a:avLst>
                <a:gd name="adj1" fmla="val 21572419"/>
                <a:gd name="adj2" fmla="val 10740026"/>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a:extLst>
                <a:ext uri="{FF2B5EF4-FFF2-40B4-BE49-F238E27FC236}">
                  <a16:creationId xmlns:a16="http://schemas.microsoft.com/office/drawing/2014/main" id="{1A0196C7-D569-A44E-8531-4D8B0B59848E}"/>
                </a:ext>
              </a:extLst>
            </p:cNvPr>
            <p:cNvSpPr/>
            <p:nvPr/>
          </p:nvSpPr>
          <p:spPr>
            <a:xfrm>
              <a:off x="7105092" y="3049668"/>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a:extLst>
              <a:ext uri="{FF2B5EF4-FFF2-40B4-BE49-F238E27FC236}">
                <a16:creationId xmlns:a16="http://schemas.microsoft.com/office/drawing/2014/main" id="{1F2781B3-12FB-604F-A2F6-8DA0F3900868}"/>
              </a:ext>
            </a:extLst>
          </p:cNvPr>
          <p:cNvGrpSpPr/>
          <p:nvPr/>
        </p:nvGrpSpPr>
        <p:grpSpPr>
          <a:xfrm>
            <a:off x="9058574" y="4985693"/>
            <a:ext cx="752625" cy="723240"/>
            <a:chOff x="7105092" y="4189900"/>
            <a:chExt cx="644404" cy="656359"/>
          </a:xfrm>
        </p:grpSpPr>
        <p:sp>
          <p:nvSpPr>
            <p:cNvPr id="79" name="弦 78">
              <a:extLst>
                <a:ext uri="{FF2B5EF4-FFF2-40B4-BE49-F238E27FC236}">
                  <a16:creationId xmlns:a16="http://schemas.microsoft.com/office/drawing/2014/main" id="{7956B27F-B21F-144C-9FCF-29EB9AA4546B}"/>
                </a:ext>
              </a:extLst>
            </p:cNvPr>
            <p:cNvSpPr/>
            <p:nvPr/>
          </p:nvSpPr>
          <p:spPr>
            <a:xfrm>
              <a:off x="7105092" y="4198259"/>
              <a:ext cx="644404" cy="648000"/>
            </a:xfrm>
            <a:prstGeom prst="chord">
              <a:avLst>
                <a:gd name="adj1" fmla="val 10457931"/>
                <a:gd name="adj2" fmla="val 44946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a:extLst>
                <a:ext uri="{FF2B5EF4-FFF2-40B4-BE49-F238E27FC236}">
                  <a16:creationId xmlns:a16="http://schemas.microsoft.com/office/drawing/2014/main" id="{4BE1F79D-19F5-9E45-8FF8-0FCE10B8FA27}"/>
                </a:ext>
              </a:extLst>
            </p:cNvPr>
            <p:cNvSpPr/>
            <p:nvPr/>
          </p:nvSpPr>
          <p:spPr>
            <a:xfrm>
              <a:off x="7105092" y="4189900"/>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1" name="グループ化 80">
            <a:extLst>
              <a:ext uri="{FF2B5EF4-FFF2-40B4-BE49-F238E27FC236}">
                <a16:creationId xmlns:a16="http://schemas.microsoft.com/office/drawing/2014/main" id="{55726873-9D46-6943-838E-81AF1DF476CB}"/>
              </a:ext>
            </a:extLst>
          </p:cNvPr>
          <p:cNvGrpSpPr/>
          <p:nvPr/>
        </p:nvGrpSpPr>
        <p:grpSpPr>
          <a:xfrm>
            <a:off x="9045011" y="6034252"/>
            <a:ext cx="752625" cy="723240"/>
            <a:chOff x="7105092" y="5607696"/>
            <a:chExt cx="644404" cy="656359"/>
          </a:xfrm>
        </p:grpSpPr>
        <p:sp>
          <p:nvSpPr>
            <p:cNvPr id="82" name="弦 81">
              <a:extLst>
                <a:ext uri="{FF2B5EF4-FFF2-40B4-BE49-F238E27FC236}">
                  <a16:creationId xmlns:a16="http://schemas.microsoft.com/office/drawing/2014/main" id="{6207353B-5A8B-8744-AEE0-134A80B46416}"/>
                </a:ext>
              </a:extLst>
            </p:cNvPr>
            <p:cNvSpPr/>
            <p:nvPr/>
          </p:nvSpPr>
          <p:spPr>
            <a:xfrm>
              <a:off x="7105092" y="5616055"/>
              <a:ext cx="644404" cy="648000"/>
            </a:xfrm>
            <a:prstGeom prst="chord">
              <a:avLst>
                <a:gd name="adj1" fmla="val 21572419"/>
                <a:gd name="adj2" fmla="val 1074002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a:extLst>
                <a:ext uri="{FF2B5EF4-FFF2-40B4-BE49-F238E27FC236}">
                  <a16:creationId xmlns:a16="http://schemas.microsoft.com/office/drawing/2014/main" id="{C066EB08-D11B-8A4C-9709-9A985ECF680F}"/>
                </a:ext>
              </a:extLst>
            </p:cNvPr>
            <p:cNvSpPr/>
            <p:nvPr/>
          </p:nvSpPr>
          <p:spPr>
            <a:xfrm>
              <a:off x="7105092" y="5607696"/>
              <a:ext cx="644404" cy="648000"/>
            </a:xfrm>
            <a:prstGeom prst="ellipse">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テキスト ボックス 83">
            <a:extLst>
              <a:ext uri="{FF2B5EF4-FFF2-40B4-BE49-F238E27FC236}">
                <a16:creationId xmlns:a16="http://schemas.microsoft.com/office/drawing/2014/main" id="{DD7439B5-5C56-5848-8056-4C8BA927152D}"/>
              </a:ext>
            </a:extLst>
          </p:cNvPr>
          <p:cNvSpPr txBox="1"/>
          <p:nvPr/>
        </p:nvSpPr>
        <p:spPr>
          <a:xfrm>
            <a:off x="7500427" y="5047886"/>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O2</a:t>
            </a:r>
            <a:endParaRPr lang="ja-JP" altLang="en-US" sz="2000">
              <a:solidFill>
                <a:schemeClr val="bg2">
                  <a:lumMod val="25000"/>
                </a:schemeClr>
              </a:solidFill>
              <a:latin typeface="Helvetica Neue" panose="02000503000000020004" pitchFamily="2" charset="0"/>
            </a:endParaRPr>
          </a:p>
        </p:txBody>
      </p:sp>
      <p:sp>
        <p:nvSpPr>
          <p:cNvPr id="85" name="テキスト ボックス 84">
            <a:extLst>
              <a:ext uri="{FF2B5EF4-FFF2-40B4-BE49-F238E27FC236}">
                <a16:creationId xmlns:a16="http://schemas.microsoft.com/office/drawing/2014/main" id="{C2C3C4FC-82AD-6E47-8EE7-30C47DBF68F4}"/>
              </a:ext>
            </a:extLst>
          </p:cNvPr>
          <p:cNvSpPr txBox="1"/>
          <p:nvPr/>
        </p:nvSpPr>
        <p:spPr>
          <a:xfrm>
            <a:off x="9180076" y="5041479"/>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O4</a:t>
            </a:r>
            <a:endParaRPr lang="ja-JP" altLang="en-US" sz="2000">
              <a:solidFill>
                <a:schemeClr val="bg2">
                  <a:lumMod val="25000"/>
                </a:schemeClr>
              </a:solidFill>
              <a:latin typeface="Helvetica Neue" panose="02000503000000020004" pitchFamily="2" charset="0"/>
            </a:endParaRPr>
          </a:p>
        </p:txBody>
      </p:sp>
      <p:sp>
        <p:nvSpPr>
          <p:cNvPr id="86" name="テキスト ボックス 85">
            <a:extLst>
              <a:ext uri="{FF2B5EF4-FFF2-40B4-BE49-F238E27FC236}">
                <a16:creationId xmlns:a16="http://schemas.microsoft.com/office/drawing/2014/main" id="{21B78C19-0BFB-D544-A7DE-1A65AB73BE0B}"/>
              </a:ext>
            </a:extLst>
          </p:cNvPr>
          <p:cNvSpPr txBox="1"/>
          <p:nvPr/>
        </p:nvSpPr>
        <p:spPr>
          <a:xfrm>
            <a:off x="9166513" y="6371134"/>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O4</a:t>
            </a:r>
            <a:endParaRPr lang="ja-JP" altLang="en-US" sz="2000">
              <a:solidFill>
                <a:schemeClr val="bg2">
                  <a:lumMod val="25000"/>
                </a:schemeClr>
              </a:solidFill>
              <a:latin typeface="Helvetica Neue" panose="02000503000000020004" pitchFamily="2" charset="0"/>
            </a:endParaRPr>
          </a:p>
        </p:txBody>
      </p:sp>
      <p:sp>
        <p:nvSpPr>
          <p:cNvPr id="87" name="テキスト ボックス 86">
            <a:extLst>
              <a:ext uri="{FF2B5EF4-FFF2-40B4-BE49-F238E27FC236}">
                <a16:creationId xmlns:a16="http://schemas.microsoft.com/office/drawing/2014/main" id="{4CA691FA-0A79-A34F-A9EE-E9D5603C03C1}"/>
              </a:ext>
            </a:extLst>
          </p:cNvPr>
          <p:cNvSpPr txBox="1"/>
          <p:nvPr/>
        </p:nvSpPr>
        <p:spPr>
          <a:xfrm>
            <a:off x="7486864" y="6382528"/>
            <a:ext cx="522900"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rPr>
              <a:t>O2</a:t>
            </a:r>
            <a:endParaRPr lang="ja-JP" altLang="en-US" sz="2000">
              <a:solidFill>
                <a:schemeClr val="bg2">
                  <a:lumMod val="25000"/>
                </a:schemeClr>
              </a:solidFill>
              <a:latin typeface="Helvetica Neue" panose="02000503000000020004" pitchFamily="2" charset="0"/>
            </a:endParaRPr>
          </a:p>
        </p:txBody>
      </p:sp>
      <p:cxnSp>
        <p:nvCxnSpPr>
          <p:cNvPr id="88" name="直線矢印コネクタ 87">
            <a:extLst>
              <a:ext uri="{FF2B5EF4-FFF2-40B4-BE49-F238E27FC236}">
                <a16:creationId xmlns:a16="http://schemas.microsoft.com/office/drawing/2014/main" id="{15BA4871-C95F-514A-8776-2D01A01E4150}"/>
              </a:ext>
            </a:extLst>
          </p:cNvPr>
          <p:cNvCxnSpPr>
            <a:cxnSpLocks/>
            <a:stCxn id="56" idx="6"/>
            <a:endCxn id="64" idx="2"/>
          </p:cNvCxnSpPr>
          <p:nvPr/>
        </p:nvCxnSpPr>
        <p:spPr>
          <a:xfrm flipV="1">
            <a:off x="8117987" y="3258491"/>
            <a:ext cx="927024" cy="9590"/>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F184BB00-4DD6-8C4E-BBEC-3C6B43826967}"/>
              </a:ext>
            </a:extLst>
          </p:cNvPr>
          <p:cNvCxnSpPr>
            <a:cxnSpLocks/>
          </p:cNvCxnSpPr>
          <p:nvPr/>
        </p:nvCxnSpPr>
        <p:spPr>
          <a:xfrm flipV="1">
            <a:off x="8131550" y="3372890"/>
            <a:ext cx="913461" cy="929275"/>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A860E391-5266-3A4C-A759-B26D13262A9A}"/>
              </a:ext>
            </a:extLst>
          </p:cNvPr>
          <p:cNvCxnSpPr>
            <a:cxnSpLocks/>
          </p:cNvCxnSpPr>
          <p:nvPr/>
        </p:nvCxnSpPr>
        <p:spPr>
          <a:xfrm flipV="1">
            <a:off x="8142508" y="5353534"/>
            <a:ext cx="927024" cy="959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9DBAC02B-91F2-B342-85F5-A813AA4C29CA}"/>
              </a:ext>
            </a:extLst>
          </p:cNvPr>
          <p:cNvCxnSpPr>
            <a:cxnSpLocks/>
          </p:cNvCxnSpPr>
          <p:nvPr/>
        </p:nvCxnSpPr>
        <p:spPr>
          <a:xfrm flipV="1">
            <a:off x="8128945" y="6385135"/>
            <a:ext cx="927024" cy="959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線矢印コネクタ 91">
            <a:extLst>
              <a:ext uri="{FF2B5EF4-FFF2-40B4-BE49-F238E27FC236}">
                <a16:creationId xmlns:a16="http://schemas.microsoft.com/office/drawing/2014/main" id="{9256BC2E-F23A-404D-83A8-D30C737EF867}"/>
              </a:ext>
            </a:extLst>
          </p:cNvPr>
          <p:cNvCxnSpPr>
            <a:cxnSpLocks/>
            <a:stCxn id="64" idx="6"/>
            <a:endCxn id="60" idx="1"/>
          </p:cNvCxnSpPr>
          <p:nvPr/>
        </p:nvCxnSpPr>
        <p:spPr>
          <a:xfrm>
            <a:off x="9797636" y="3258491"/>
            <a:ext cx="1044568" cy="778674"/>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876525EC-F36A-294C-B974-E43E83250A3A}"/>
              </a:ext>
            </a:extLst>
          </p:cNvPr>
          <p:cNvCxnSpPr>
            <a:cxnSpLocks/>
            <a:stCxn id="83" idx="6"/>
            <a:endCxn id="61" idx="3"/>
          </p:cNvCxnSpPr>
          <p:nvPr/>
        </p:nvCxnSpPr>
        <p:spPr>
          <a:xfrm flipV="1">
            <a:off x="9797636" y="5595156"/>
            <a:ext cx="1058468" cy="796111"/>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9C59BC2A-0AE8-7747-AE04-8D03D5497615}"/>
              </a:ext>
            </a:extLst>
          </p:cNvPr>
          <p:cNvCxnSpPr>
            <a:cxnSpLocks/>
          </p:cNvCxnSpPr>
          <p:nvPr/>
        </p:nvCxnSpPr>
        <p:spPr>
          <a:xfrm flipV="1">
            <a:off x="9811198" y="5365570"/>
            <a:ext cx="920783" cy="2962"/>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フリーフォーム 95">
            <a:extLst>
              <a:ext uri="{FF2B5EF4-FFF2-40B4-BE49-F238E27FC236}">
                <a16:creationId xmlns:a16="http://schemas.microsoft.com/office/drawing/2014/main" id="{F0418D06-FA55-F34C-8B6C-2F63C3F0BF6A}"/>
              </a:ext>
            </a:extLst>
          </p:cNvPr>
          <p:cNvSpPr/>
          <p:nvPr/>
        </p:nvSpPr>
        <p:spPr>
          <a:xfrm>
            <a:off x="8608427" y="3451532"/>
            <a:ext cx="506186" cy="1655338"/>
          </a:xfrm>
          <a:custGeom>
            <a:avLst/>
            <a:gdLst>
              <a:gd name="connsiteX0" fmla="*/ 498810 w 522560"/>
              <a:gd name="connsiteY0" fmla="*/ 0 h 2422567"/>
              <a:gd name="connsiteX1" fmla="*/ 46 w 522560"/>
              <a:gd name="connsiteY1" fmla="*/ 1246909 h 2422567"/>
              <a:gd name="connsiteX2" fmla="*/ 522560 w 522560"/>
              <a:gd name="connsiteY2" fmla="*/ 2422567 h 2422567"/>
            </a:gdLst>
            <a:ahLst/>
            <a:cxnLst>
              <a:cxn ang="0">
                <a:pos x="connsiteX0" y="connsiteY0"/>
              </a:cxn>
              <a:cxn ang="0">
                <a:pos x="connsiteX1" y="connsiteY1"/>
              </a:cxn>
              <a:cxn ang="0">
                <a:pos x="connsiteX2" y="connsiteY2"/>
              </a:cxn>
            </a:cxnLst>
            <a:rect l="l" t="t" r="r" b="b"/>
            <a:pathLst>
              <a:path w="522560" h="2422567">
                <a:moveTo>
                  <a:pt x="498810" y="0"/>
                </a:moveTo>
                <a:cubicBezTo>
                  <a:pt x="247449" y="421574"/>
                  <a:pt x="-3912" y="843148"/>
                  <a:pt x="46" y="1246909"/>
                </a:cubicBezTo>
                <a:cubicBezTo>
                  <a:pt x="4004" y="1650670"/>
                  <a:pt x="263282" y="2036618"/>
                  <a:pt x="522560" y="2422567"/>
                </a:cubicBezTo>
              </a:path>
            </a:pathLst>
          </a:cu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フリーフォーム 96">
            <a:extLst>
              <a:ext uri="{FF2B5EF4-FFF2-40B4-BE49-F238E27FC236}">
                <a16:creationId xmlns:a16="http://schemas.microsoft.com/office/drawing/2014/main" id="{0A9A1719-E517-A24C-BF40-144CF1EE629B}"/>
              </a:ext>
            </a:extLst>
          </p:cNvPr>
          <p:cNvSpPr/>
          <p:nvPr/>
        </p:nvSpPr>
        <p:spPr>
          <a:xfrm>
            <a:off x="8608427" y="3502550"/>
            <a:ext cx="557746" cy="2626331"/>
          </a:xfrm>
          <a:custGeom>
            <a:avLst/>
            <a:gdLst>
              <a:gd name="connsiteX0" fmla="*/ 498810 w 522560"/>
              <a:gd name="connsiteY0" fmla="*/ 0 h 2422567"/>
              <a:gd name="connsiteX1" fmla="*/ 46 w 522560"/>
              <a:gd name="connsiteY1" fmla="*/ 1246909 h 2422567"/>
              <a:gd name="connsiteX2" fmla="*/ 522560 w 522560"/>
              <a:gd name="connsiteY2" fmla="*/ 2422567 h 2422567"/>
            </a:gdLst>
            <a:ahLst/>
            <a:cxnLst>
              <a:cxn ang="0">
                <a:pos x="connsiteX0" y="connsiteY0"/>
              </a:cxn>
              <a:cxn ang="0">
                <a:pos x="connsiteX1" y="connsiteY1"/>
              </a:cxn>
              <a:cxn ang="0">
                <a:pos x="connsiteX2" y="connsiteY2"/>
              </a:cxn>
            </a:cxnLst>
            <a:rect l="l" t="t" r="r" b="b"/>
            <a:pathLst>
              <a:path w="522560" h="2422567">
                <a:moveTo>
                  <a:pt x="498810" y="0"/>
                </a:moveTo>
                <a:cubicBezTo>
                  <a:pt x="247449" y="421574"/>
                  <a:pt x="-3912" y="843148"/>
                  <a:pt x="46" y="1246909"/>
                </a:cubicBezTo>
                <a:cubicBezTo>
                  <a:pt x="4004" y="1650670"/>
                  <a:pt x="263282" y="2036618"/>
                  <a:pt x="522560" y="2422567"/>
                </a:cubicBezTo>
              </a:path>
            </a:pathLst>
          </a:cu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矢印コネクタ 97">
            <a:extLst>
              <a:ext uri="{FF2B5EF4-FFF2-40B4-BE49-F238E27FC236}">
                <a16:creationId xmlns:a16="http://schemas.microsoft.com/office/drawing/2014/main" id="{1B699B25-D010-9640-8ABF-D7E629562F54}"/>
              </a:ext>
            </a:extLst>
          </p:cNvPr>
          <p:cNvCxnSpPr>
            <a:cxnSpLocks/>
          </p:cNvCxnSpPr>
          <p:nvPr/>
        </p:nvCxnSpPr>
        <p:spPr>
          <a:xfrm>
            <a:off x="9032372" y="5023359"/>
            <a:ext cx="113213" cy="83510"/>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2C6E44F3-B981-7A48-89DA-F8E22532D3E3}"/>
              </a:ext>
            </a:extLst>
          </p:cNvPr>
          <p:cNvCxnSpPr>
            <a:cxnSpLocks/>
          </p:cNvCxnSpPr>
          <p:nvPr/>
        </p:nvCxnSpPr>
        <p:spPr>
          <a:xfrm>
            <a:off x="9060738" y="5987714"/>
            <a:ext cx="107020" cy="153607"/>
          </a:xfrm>
          <a:prstGeom prst="straightConnector1">
            <a:avLst/>
          </a:prstGeom>
          <a:ln w="22225">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2C797B1D-A9CB-B746-BCF0-1BDB1F170B77}"/>
              </a:ext>
            </a:extLst>
          </p:cNvPr>
          <p:cNvSpPr txBox="1"/>
          <p:nvPr/>
        </p:nvSpPr>
        <p:spPr>
          <a:xfrm>
            <a:off x="2027013" y="2153553"/>
            <a:ext cx="2453107"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Previous Simulation</a:t>
            </a:r>
            <a:endParaRPr kumimoji="1" lang="ja-JP" altLang="en-US" sz="2000">
              <a:solidFill>
                <a:schemeClr val="bg2">
                  <a:lumMod val="25000"/>
                </a:schemeClr>
              </a:solidFill>
              <a:latin typeface="Helvetica Neue" panose="02000503000000020004" pitchFamily="2" charset="0"/>
            </a:endParaRPr>
          </a:p>
        </p:txBody>
      </p:sp>
      <p:sp>
        <p:nvSpPr>
          <p:cNvPr id="103" name="テキスト ボックス 102">
            <a:extLst>
              <a:ext uri="{FF2B5EF4-FFF2-40B4-BE49-F238E27FC236}">
                <a16:creationId xmlns:a16="http://schemas.microsoft.com/office/drawing/2014/main" id="{22AD2715-A8DB-474C-AB1A-5C79B14F58ED}"/>
              </a:ext>
            </a:extLst>
          </p:cNvPr>
          <p:cNvSpPr txBox="1"/>
          <p:nvPr/>
        </p:nvSpPr>
        <p:spPr>
          <a:xfrm>
            <a:off x="8363386" y="2153517"/>
            <a:ext cx="1981633"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New Simulation</a:t>
            </a:r>
            <a:endParaRPr kumimoji="1" lang="ja-JP" altLang="en-US" sz="2000">
              <a:solidFill>
                <a:schemeClr val="bg2">
                  <a:lumMod val="25000"/>
                </a:schemeClr>
              </a:solidFill>
              <a:latin typeface="Helvetica Neue" panose="02000503000000020004" pitchFamily="2" charset="0"/>
            </a:endParaRPr>
          </a:p>
        </p:txBody>
      </p:sp>
    </p:spTree>
    <p:extLst>
      <p:ext uri="{BB962C8B-B14F-4D97-AF65-F5344CB8AC3E}">
        <p14:creationId xmlns:p14="http://schemas.microsoft.com/office/powerpoint/2010/main" val="1460055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454335-64D9-984E-BCF0-4380B93CBC2D}"/>
              </a:ext>
            </a:extLst>
          </p:cNvPr>
          <p:cNvSpPr>
            <a:spLocks noGrp="1"/>
          </p:cNvSpPr>
          <p:nvPr>
            <p:ph type="title"/>
          </p:nvPr>
        </p:nvSpPr>
        <p:spPr/>
        <p:txBody>
          <a:bodyPr/>
          <a:lstStyle/>
          <a:p>
            <a:r>
              <a:rPr kumimoji="1" lang="en-US" altLang="ja-JP" dirty="0"/>
              <a:t>Evaluation</a:t>
            </a:r>
            <a:endParaRPr kumimoji="1" lang="ja-JP" altLang="en-US"/>
          </a:p>
        </p:txBody>
      </p:sp>
      <p:sp>
        <p:nvSpPr>
          <p:cNvPr id="3" name="コンテンツ プレースホルダー 2">
            <a:extLst>
              <a:ext uri="{FF2B5EF4-FFF2-40B4-BE49-F238E27FC236}">
                <a16:creationId xmlns:a16="http://schemas.microsoft.com/office/drawing/2014/main" id="{C0148058-1233-6646-AEDE-D981597A11D3}"/>
              </a:ext>
            </a:extLst>
          </p:cNvPr>
          <p:cNvSpPr>
            <a:spLocks noGrp="1"/>
          </p:cNvSpPr>
          <p:nvPr>
            <p:ph idx="1"/>
          </p:nvPr>
        </p:nvSpPr>
        <p:spPr/>
        <p:txBody>
          <a:bodyPr/>
          <a:lstStyle/>
          <a:p>
            <a:pPr marL="0" indent="0">
              <a:buNone/>
            </a:pPr>
            <a:r>
              <a:rPr lang="en" altLang="ja-JP" sz="2400" dirty="0"/>
              <a:t>Evaluates the performance of </a:t>
            </a:r>
            <a:r>
              <a:rPr lang="en" altLang="ja-JP" sz="2400" dirty="0" err="1"/>
              <a:t>FlexFlow</a:t>
            </a:r>
            <a:r>
              <a:rPr lang="en" altLang="ja-JP" sz="2400" dirty="0"/>
              <a:t> on six real-world DNN benchmarks with two device topologies .</a:t>
            </a:r>
          </a:p>
          <a:p>
            <a:endParaRPr lang="en" altLang="ja-JP" dirty="0"/>
          </a:p>
          <a:p>
            <a:pPr marL="0" indent="0" algn="ctr">
              <a:buNone/>
            </a:pPr>
            <a:r>
              <a:rPr lang="en" altLang="ja-JP" sz="2400" dirty="0">
                <a:solidFill>
                  <a:schemeClr val="bg2">
                    <a:lumMod val="25000"/>
                  </a:schemeClr>
                </a:solidFill>
              </a:rPr>
              <a:t>Software dependencies of </a:t>
            </a:r>
            <a:r>
              <a:rPr lang="en" altLang="ja-JP" sz="2400" dirty="0" err="1">
                <a:solidFill>
                  <a:schemeClr val="bg2">
                    <a:lumMod val="25000"/>
                  </a:schemeClr>
                </a:solidFill>
              </a:rPr>
              <a:t>FlexFlow</a:t>
            </a:r>
            <a:r>
              <a:rPr lang="ja-JP" altLang="en-US" sz="2400">
                <a:solidFill>
                  <a:schemeClr val="bg2">
                    <a:lumMod val="25000"/>
                  </a:schemeClr>
                </a:solidFill>
              </a:rPr>
              <a:t> </a:t>
            </a:r>
            <a:endParaRPr lang="en-US" altLang="ja-JP" sz="2400" dirty="0">
              <a:solidFill>
                <a:schemeClr val="bg2">
                  <a:lumMod val="25000"/>
                </a:schemeClr>
              </a:solidFill>
            </a:endParaRPr>
          </a:p>
          <a:p>
            <a:pPr marL="0" indent="0" algn="ctr">
              <a:buNone/>
            </a:pPr>
            <a:endParaRPr lang="en" altLang="ja-JP" sz="2400" dirty="0">
              <a:solidFill>
                <a:schemeClr val="bg2">
                  <a:lumMod val="25000"/>
                </a:schemeClr>
              </a:solidFill>
            </a:endParaRPr>
          </a:p>
          <a:p>
            <a:pPr marL="0" indent="0" algn="ctr">
              <a:buNone/>
            </a:pPr>
            <a:endParaRPr lang="en" altLang="ja-JP" sz="2400" dirty="0">
              <a:solidFill>
                <a:schemeClr val="bg2">
                  <a:lumMod val="25000"/>
                </a:schemeClr>
              </a:solidFill>
            </a:endParaRPr>
          </a:p>
          <a:p>
            <a:pPr marL="0" indent="0" algn="ctr">
              <a:buNone/>
            </a:pPr>
            <a:endParaRPr lang="en" altLang="ja-JP" sz="2400" dirty="0">
              <a:solidFill>
                <a:schemeClr val="bg2">
                  <a:lumMod val="25000"/>
                </a:schemeClr>
              </a:solidFill>
            </a:endParaRPr>
          </a:p>
          <a:p>
            <a:pPr marL="0" indent="0" algn="ctr">
              <a:buNone/>
            </a:pPr>
            <a:endParaRPr lang="en" altLang="ja-JP" sz="2400" dirty="0">
              <a:solidFill>
                <a:schemeClr val="bg2">
                  <a:lumMod val="25000"/>
                </a:schemeClr>
              </a:solidFill>
            </a:endParaRPr>
          </a:p>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E735506-5F79-5C4E-B0C0-61F022D2163D}"/>
              </a:ext>
            </a:extLst>
          </p:cNvPr>
          <p:cNvSpPr>
            <a:spLocks noGrp="1"/>
          </p:cNvSpPr>
          <p:nvPr>
            <p:ph type="sldNum" sz="quarter" idx="12"/>
          </p:nvPr>
        </p:nvSpPr>
        <p:spPr/>
        <p:txBody>
          <a:bodyPr/>
          <a:lstStyle/>
          <a:p>
            <a:fld id="{B817670A-684B-CF4C-99EB-673346015194}" type="slidenum">
              <a:rPr lang="ja-JP" altLang="en-US" smtClean="0"/>
              <a:pPr/>
              <a:t>27</a:t>
            </a:fld>
            <a:endParaRPr lang="ja-JP" altLang="en-US"/>
          </a:p>
        </p:txBody>
      </p:sp>
      <p:graphicFrame>
        <p:nvGraphicFramePr>
          <p:cNvPr id="5" name="表 4">
            <a:extLst>
              <a:ext uri="{FF2B5EF4-FFF2-40B4-BE49-F238E27FC236}">
                <a16:creationId xmlns:a16="http://schemas.microsoft.com/office/drawing/2014/main" id="{DD1A1EC8-3CEA-524A-AF7F-B54499D0E88D}"/>
              </a:ext>
            </a:extLst>
          </p:cNvPr>
          <p:cNvGraphicFramePr>
            <a:graphicFrameLocks noGrp="1"/>
          </p:cNvGraphicFramePr>
          <p:nvPr>
            <p:extLst>
              <p:ext uri="{D42A27DB-BD31-4B8C-83A1-F6EECF244321}">
                <p14:modId xmlns:p14="http://schemas.microsoft.com/office/powerpoint/2010/main" val="3077202720"/>
              </p:ext>
            </p:extLst>
          </p:nvPr>
        </p:nvGraphicFramePr>
        <p:xfrm>
          <a:off x="1123555" y="3623470"/>
          <a:ext cx="9942490" cy="1981200"/>
        </p:xfrm>
        <a:graphic>
          <a:graphicData uri="http://schemas.openxmlformats.org/drawingml/2006/table">
            <a:tbl>
              <a:tblPr firstRow="1" bandRow="1">
                <a:tableStyleId>{74C1A8A3-306A-4EB7-A6B1-4F7E0EB9C5D6}</a:tableStyleId>
              </a:tblPr>
              <a:tblGrid>
                <a:gridCol w="2759480">
                  <a:extLst>
                    <a:ext uri="{9D8B030D-6E8A-4147-A177-3AD203B41FA5}">
                      <a16:colId xmlns:a16="http://schemas.microsoft.com/office/drawing/2014/main" val="9653931"/>
                    </a:ext>
                  </a:extLst>
                </a:gridCol>
                <a:gridCol w="1175370">
                  <a:extLst>
                    <a:ext uri="{9D8B030D-6E8A-4147-A177-3AD203B41FA5}">
                      <a16:colId xmlns:a16="http://schemas.microsoft.com/office/drawing/2014/main" val="1888104156"/>
                    </a:ext>
                  </a:extLst>
                </a:gridCol>
                <a:gridCol w="6007640">
                  <a:extLst>
                    <a:ext uri="{9D8B030D-6E8A-4147-A177-3AD203B41FA5}">
                      <a16:colId xmlns:a16="http://schemas.microsoft.com/office/drawing/2014/main" val="1517989965"/>
                    </a:ext>
                  </a:extLst>
                </a:gridCol>
              </a:tblGrid>
              <a:tr h="370840">
                <a:tc>
                  <a:txBody>
                    <a:bodyPr/>
                    <a:lstStyle/>
                    <a:p>
                      <a:r>
                        <a:rPr kumimoji="1" lang="en-US" altLang="ja-JP" sz="2000" dirty="0"/>
                        <a:t>Software libraries</a:t>
                      </a:r>
                      <a:endParaRPr kumimoji="1" lang="ja-JP" altLang="en-US" sz="2000" b="0" i="0">
                        <a:latin typeface="Helvetica Neue" panose="02000503000000020004" pitchFamily="2" charset="0"/>
                      </a:endParaRPr>
                    </a:p>
                  </a:txBody>
                  <a:tcPr/>
                </a:tc>
                <a:tc>
                  <a:txBody>
                    <a:bodyPr/>
                    <a:lstStyle/>
                    <a:p>
                      <a:r>
                        <a:rPr kumimoji="1" lang="en-US" altLang="ja-JP" sz="2000" dirty="0"/>
                        <a:t>Version</a:t>
                      </a:r>
                      <a:endParaRPr kumimoji="1" lang="ja-JP" altLang="en-US" sz="2000" b="0" i="0">
                        <a:latin typeface="Helvetica Neue" panose="02000503000000020004" pitchFamily="2" charset="0"/>
                      </a:endParaRPr>
                    </a:p>
                  </a:txBody>
                  <a:tcPr/>
                </a:tc>
                <a:tc>
                  <a:txBody>
                    <a:bodyPr/>
                    <a:lstStyle/>
                    <a:p>
                      <a:r>
                        <a:rPr kumimoji="1" lang="en-US" altLang="ja-JP" sz="2000" b="0" i="0" dirty="0">
                          <a:latin typeface="Helvetica Neue" panose="02000503000000020004" pitchFamily="2" charset="0"/>
                        </a:rPr>
                        <a:t>Contributors</a:t>
                      </a:r>
                      <a:endParaRPr kumimoji="1" lang="ja-JP" altLang="en-US" sz="2000" b="0" i="0">
                        <a:latin typeface="Helvetica Neue" panose="02000503000000020004" pitchFamily="2" charset="0"/>
                      </a:endParaRPr>
                    </a:p>
                  </a:txBody>
                  <a:tcPr/>
                </a:tc>
                <a:extLst>
                  <a:ext uri="{0D108BD9-81ED-4DB2-BD59-A6C34878D82A}">
                    <a16:rowId xmlns:a16="http://schemas.microsoft.com/office/drawing/2014/main" val="923239306"/>
                  </a:ext>
                </a:extLst>
              </a:tr>
              <a:tr h="370840">
                <a:tc>
                  <a:txBody>
                    <a:bodyPr/>
                    <a:lstStyle/>
                    <a:p>
                      <a:r>
                        <a:rPr kumimoji="1" lang="en-US" altLang="ja-JP" sz="2000" dirty="0" err="1">
                          <a:solidFill>
                            <a:schemeClr val="bg2">
                              <a:lumMod val="25000"/>
                            </a:schemeClr>
                          </a:solidFill>
                        </a:rPr>
                        <a:t>cuDNN</a:t>
                      </a:r>
                      <a:r>
                        <a:rPr kumimoji="1" lang="en-US" altLang="ja-JP" sz="2000" dirty="0">
                          <a:solidFill>
                            <a:schemeClr val="bg2">
                              <a:lumMod val="25000"/>
                            </a:schemeClr>
                          </a:solidFill>
                        </a:rPr>
                        <a:t> </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dirty="0">
                          <a:solidFill>
                            <a:schemeClr val="bg2">
                              <a:lumMod val="25000"/>
                            </a:schemeClr>
                          </a:solidFill>
                        </a:rPr>
                        <a:t>7.3</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dirty="0">
                          <a:solidFill>
                            <a:schemeClr val="bg2">
                              <a:lumMod val="25000"/>
                            </a:schemeClr>
                          </a:solidFill>
                        </a:rPr>
                        <a:t>NVIDIA</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2912945835"/>
                  </a:ext>
                </a:extLst>
              </a:tr>
              <a:tr h="370840">
                <a:tc>
                  <a:txBody>
                    <a:bodyPr/>
                    <a:lstStyle/>
                    <a:p>
                      <a:r>
                        <a:rPr kumimoji="1" lang="en-US" altLang="ja-JP" sz="2000" dirty="0" err="1">
                          <a:solidFill>
                            <a:schemeClr val="bg2">
                              <a:lumMod val="25000"/>
                            </a:schemeClr>
                          </a:solidFill>
                        </a:rPr>
                        <a:t>cuBLAS</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dirty="0">
                          <a:solidFill>
                            <a:schemeClr val="bg2">
                              <a:lumMod val="25000"/>
                            </a:schemeClr>
                          </a:solidFill>
                        </a:rPr>
                        <a:t>9.0</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dirty="0">
                          <a:solidFill>
                            <a:schemeClr val="bg2">
                              <a:lumMod val="25000"/>
                            </a:schemeClr>
                          </a:solidFill>
                        </a:rPr>
                        <a:t>NVIDIA</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3633403163"/>
                  </a:ext>
                </a:extLst>
              </a:tr>
              <a:tr h="370840">
                <a:tc>
                  <a:txBody>
                    <a:bodyPr/>
                    <a:lstStyle/>
                    <a:p>
                      <a:r>
                        <a:rPr kumimoji="1" lang="en-US" altLang="ja-JP" sz="2000" dirty="0">
                          <a:solidFill>
                            <a:schemeClr val="bg2">
                              <a:lumMod val="25000"/>
                            </a:schemeClr>
                          </a:solidFill>
                        </a:rPr>
                        <a:t>Legion</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dirty="0">
                          <a:solidFill>
                            <a:schemeClr val="bg2">
                              <a:lumMod val="25000"/>
                            </a:schemeClr>
                          </a:solidFill>
                        </a:rPr>
                        <a:t>18.02.0</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dirty="0">
                          <a:solidFill>
                            <a:schemeClr val="bg2">
                              <a:lumMod val="25000"/>
                            </a:schemeClr>
                          </a:solidFill>
                        </a:rPr>
                        <a:t>LANL , NVIDIA , SLAC , Stanford </a:t>
                      </a:r>
                      <a:r>
                        <a:rPr kumimoji="1" lang="en-US" altLang="ja-JP" sz="1400" b="0" i="0" dirty="0">
                          <a:solidFill>
                            <a:schemeClr val="bg2">
                              <a:lumMod val="25000"/>
                            </a:schemeClr>
                          </a:solidFill>
                          <a:latin typeface="Helvetica Neue" panose="02000503000000020004" pitchFamily="2" charset="0"/>
                        </a:rPr>
                        <a:t>*</a:t>
                      </a:r>
                      <a:endParaRPr kumimoji="1" lang="ja-JP" altLang="en-US" sz="14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1929672114"/>
                  </a:ext>
                </a:extLst>
              </a:tr>
              <a:tr h="370840">
                <a:tc>
                  <a:txBody>
                    <a:bodyPr/>
                    <a:lstStyle/>
                    <a:p>
                      <a:r>
                        <a:rPr kumimoji="1" lang="en-US" altLang="ja-JP" sz="2000" dirty="0">
                          <a:solidFill>
                            <a:schemeClr val="bg2">
                              <a:lumMod val="25000"/>
                            </a:schemeClr>
                          </a:solidFill>
                        </a:rPr>
                        <a:t>( optional ) </a:t>
                      </a:r>
                      <a:r>
                        <a:rPr kumimoji="1" lang="en-US" altLang="ja-JP" sz="2000" dirty="0" err="1">
                          <a:solidFill>
                            <a:schemeClr val="bg2">
                              <a:lumMod val="25000"/>
                            </a:schemeClr>
                          </a:solidFill>
                        </a:rPr>
                        <a:t>GASNet</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dirty="0">
                          <a:solidFill>
                            <a:schemeClr val="bg2">
                              <a:lumMod val="25000"/>
                            </a:schemeClr>
                          </a:solidFill>
                        </a:rPr>
                        <a:t>1.28.0</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lang="en" altLang="ja-JP" sz="2000" dirty="0">
                          <a:solidFill>
                            <a:schemeClr val="bg2">
                              <a:lumMod val="25000"/>
                            </a:schemeClr>
                          </a:solidFill>
                        </a:rPr>
                        <a:t>Lawrence Berkeley National Laboratory</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3740522311"/>
                  </a:ext>
                </a:extLst>
              </a:tr>
            </a:tbl>
          </a:graphicData>
        </a:graphic>
      </p:graphicFrame>
      <p:sp>
        <p:nvSpPr>
          <p:cNvPr id="6" name="テキスト ボックス 5">
            <a:extLst>
              <a:ext uri="{FF2B5EF4-FFF2-40B4-BE49-F238E27FC236}">
                <a16:creationId xmlns:a16="http://schemas.microsoft.com/office/drawing/2014/main" id="{07421ED0-AB00-1E46-A83E-D956E416825C}"/>
              </a:ext>
            </a:extLst>
          </p:cNvPr>
          <p:cNvSpPr txBox="1"/>
          <p:nvPr/>
        </p:nvSpPr>
        <p:spPr>
          <a:xfrm>
            <a:off x="7606064" y="6341644"/>
            <a:ext cx="4330032" cy="523220"/>
          </a:xfrm>
          <a:prstGeom prst="rect">
            <a:avLst/>
          </a:prstGeom>
          <a:noFill/>
        </p:spPr>
        <p:txBody>
          <a:bodyPr wrap="none" rtlCol="0">
            <a:spAutoFit/>
          </a:bodyPr>
          <a:lstStyle/>
          <a:p>
            <a:r>
              <a:rPr lang="en-US" altLang="ja-JP" sz="1400" dirty="0">
                <a:solidFill>
                  <a:schemeClr val="bg2">
                    <a:lumMod val="25000"/>
                  </a:schemeClr>
                </a:solidFill>
                <a:latin typeface="Helvetica Neue" panose="02000503000000020004" pitchFamily="2" charset="0"/>
              </a:rPr>
              <a:t>*</a:t>
            </a:r>
            <a:r>
              <a:rPr kumimoji="1" lang="ja-JP" altLang="en-US" sz="1400">
                <a:solidFill>
                  <a:schemeClr val="bg2">
                    <a:lumMod val="25000"/>
                  </a:schemeClr>
                </a:solidFill>
                <a:latin typeface="Helvetica Neue" panose="02000503000000020004" pitchFamily="2" charset="0"/>
              </a:rPr>
              <a:t> </a:t>
            </a:r>
            <a:r>
              <a:rPr kumimoji="1" lang="en-US" altLang="ja-JP" sz="1400" dirty="0">
                <a:solidFill>
                  <a:schemeClr val="bg2">
                    <a:lumMod val="25000"/>
                  </a:schemeClr>
                </a:solidFill>
                <a:latin typeface="Helvetica Neue" panose="02000503000000020004" pitchFamily="2" charset="0"/>
              </a:rPr>
              <a:t>Los Alamos National Laboratory </a:t>
            </a:r>
            <a:r>
              <a:rPr lang="en-US" altLang="ja-JP" sz="1400" dirty="0">
                <a:solidFill>
                  <a:schemeClr val="bg2">
                    <a:lumMod val="25000"/>
                  </a:schemeClr>
                </a:solidFill>
                <a:latin typeface="Helvetica Neue" panose="02000503000000020004" pitchFamily="2" charset="0"/>
              </a:rPr>
              <a:t>( LANL ) </a:t>
            </a:r>
            <a:endParaRPr kumimoji="1" lang="en-US" altLang="ja-JP" sz="1400" dirty="0">
              <a:solidFill>
                <a:schemeClr val="bg2">
                  <a:lumMod val="25000"/>
                </a:schemeClr>
              </a:solidFill>
              <a:latin typeface="Helvetica Neue" panose="02000503000000020004" pitchFamily="2" charset="0"/>
            </a:endParaRPr>
          </a:p>
          <a:p>
            <a:r>
              <a:rPr lang="en-US" altLang="ja-JP" sz="1400" dirty="0">
                <a:solidFill>
                  <a:schemeClr val="bg2">
                    <a:lumMod val="25000"/>
                  </a:schemeClr>
                </a:solidFill>
                <a:latin typeface="Helvetica Neue" panose="02000503000000020004" pitchFamily="2" charset="0"/>
              </a:rPr>
              <a:t>   Stanford National Accelerator Laboratory ( SLAC</a:t>
            </a:r>
            <a:r>
              <a:rPr lang="ja-JP" altLang="en-US" sz="1400">
                <a:solidFill>
                  <a:schemeClr val="bg2">
                    <a:lumMod val="25000"/>
                  </a:schemeClr>
                </a:solidFill>
                <a:latin typeface="Helvetica Neue" panose="02000503000000020004" pitchFamily="2" charset="0"/>
              </a:rPr>
              <a:t> </a:t>
            </a:r>
            <a:r>
              <a:rPr lang="en-US" altLang="ja-JP" sz="1400" dirty="0">
                <a:solidFill>
                  <a:schemeClr val="bg2">
                    <a:lumMod val="25000"/>
                  </a:schemeClr>
                </a:solidFill>
                <a:latin typeface="Helvetica Neue" panose="02000503000000020004" pitchFamily="2" charset="0"/>
              </a:rPr>
              <a:t>)</a:t>
            </a:r>
            <a:endParaRPr kumimoji="1" lang="ja-JP" altLang="en-US" sz="1400">
              <a:solidFill>
                <a:schemeClr val="bg2">
                  <a:lumMod val="25000"/>
                </a:schemeClr>
              </a:solidFill>
              <a:latin typeface="Helvetica Neue" panose="02000503000000020004" pitchFamily="2" charset="0"/>
            </a:endParaRPr>
          </a:p>
        </p:txBody>
      </p:sp>
    </p:spTree>
    <p:extLst>
      <p:ext uri="{BB962C8B-B14F-4D97-AF65-F5344CB8AC3E}">
        <p14:creationId xmlns:p14="http://schemas.microsoft.com/office/powerpoint/2010/main" val="38731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970AD24-2FC5-654A-ACFE-304306596181}"/>
              </a:ext>
            </a:extLst>
          </p:cNvPr>
          <p:cNvSpPr>
            <a:spLocks noGrp="1"/>
          </p:cNvSpPr>
          <p:nvPr>
            <p:ph type="title"/>
          </p:nvPr>
        </p:nvSpPr>
        <p:spPr/>
        <p:txBody>
          <a:bodyPr/>
          <a:lstStyle/>
          <a:p>
            <a:r>
              <a:rPr kumimoji="1" lang="en-US" altLang="ja-JP" b="0" dirty="0"/>
              <a:t>De</a:t>
            </a:r>
            <a:r>
              <a:rPr lang="en-US" altLang="ja-JP" b="0" dirty="0"/>
              <a:t>vices topologies in experiments</a:t>
            </a:r>
            <a:endParaRPr kumimoji="1" lang="ja-JP" altLang="en-US" b="0"/>
          </a:p>
        </p:txBody>
      </p:sp>
      <p:pic>
        <p:nvPicPr>
          <p:cNvPr id="7" name="図 6">
            <a:extLst>
              <a:ext uri="{FF2B5EF4-FFF2-40B4-BE49-F238E27FC236}">
                <a16:creationId xmlns:a16="http://schemas.microsoft.com/office/drawing/2014/main" id="{857AD418-B68C-F149-9423-F0033FFDC2F7}"/>
              </a:ext>
            </a:extLst>
          </p:cNvPr>
          <p:cNvPicPr>
            <a:picLocks noChangeAspect="1"/>
          </p:cNvPicPr>
          <p:nvPr/>
        </p:nvPicPr>
        <p:blipFill rotWithShape="1">
          <a:blip r:embed="rId3"/>
          <a:srcRect r="50000" b="17527"/>
          <a:stretch/>
        </p:blipFill>
        <p:spPr>
          <a:xfrm>
            <a:off x="1541106" y="1052052"/>
            <a:ext cx="3665785" cy="2133065"/>
          </a:xfrm>
          <a:prstGeom prst="rect">
            <a:avLst/>
          </a:prstGeom>
        </p:spPr>
      </p:pic>
      <p:pic>
        <p:nvPicPr>
          <p:cNvPr id="8" name="図 7">
            <a:extLst>
              <a:ext uri="{FF2B5EF4-FFF2-40B4-BE49-F238E27FC236}">
                <a16:creationId xmlns:a16="http://schemas.microsoft.com/office/drawing/2014/main" id="{0A390ACE-8BBA-7047-A7EA-33E839725EFA}"/>
              </a:ext>
            </a:extLst>
          </p:cNvPr>
          <p:cNvPicPr>
            <a:picLocks noChangeAspect="1"/>
          </p:cNvPicPr>
          <p:nvPr/>
        </p:nvPicPr>
        <p:blipFill rotWithShape="1">
          <a:blip r:embed="rId3"/>
          <a:srcRect l="50000" b="17527"/>
          <a:stretch/>
        </p:blipFill>
        <p:spPr>
          <a:xfrm>
            <a:off x="6500131" y="1052052"/>
            <a:ext cx="3665785" cy="2133065"/>
          </a:xfrm>
          <a:prstGeom prst="rect">
            <a:avLst/>
          </a:prstGeom>
        </p:spPr>
      </p:pic>
      <p:pic>
        <p:nvPicPr>
          <p:cNvPr id="9" name="図 8">
            <a:extLst>
              <a:ext uri="{FF2B5EF4-FFF2-40B4-BE49-F238E27FC236}">
                <a16:creationId xmlns:a16="http://schemas.microsoft.com/office/drawing/2014/main" id="{B911CC0C-C70C-F045-8BD5-027F34E0C2FF}"/>
              </a:ext>
            </a:extLst>
          </p:cNvPr>
          <p:cNvPicPr>
            <a:picLocks noChangeAspect="1"/>
          </p:cNvPicPr>
          <p:nvPr/>
        </p:nvPicPr>
        <p:blipFill rotWithShape="1">
          <a:blip r:embed="rId3"/>
          <a:srcRect l="4887" t="84443" r="52845" b="4534"/>
          <a:stretch/>
        </p:blipFill>
        <p:spPr>
          <a:xfrm>
            <a:off x="1818484" y="3175060"/>
            <a:ext cx="3111030" cy="286216"/>
          </a:xfrm>
          <a:prstGeom prst="rect">
            <a:avLst/>
          </a:prstGeom>
        </p:spPr>
      </p:pic>
      <p:pic>
        <p:nvPicPr>
          <p:cNvPr id="10" name="図 9">
            <a:extLst>
              <a:ext uri="{FF2B5EF4-FFF2-40B4-BE49-F238E27FC236}">
                <a16:creationId xmlns:a16="http://schemas.microsoft.com/office/drawing/2014/main" id="{05FA1F7E-4AA7-7B4F-9FCF-37FA9C655182}"/>
              </a:ext>
            </a:extLst>
          </p:cNvPr>
          <p:cNvPicPr>
            <a:picLocks noChangeAspect="1"/>
          </p:cNvPicPr>
          <p:nvPr/>
        </p:nvPicPr>
        <p:blipFill rotWithShape="1">
          <a:blip r:embed="rId3"/>
          <a:srcRect l="54456" t="83980" r="2379" b="1414"/>
          <a:stretch/>
        </p:blipFill>
        <p:spPr>
          <a:xfrm>
            <a:off x="6733635" y="3187990"/>
            <a:ext cx="3198776" cy="381853"/>
          </a:xfrm>
          <a:prstGeom prst="rect">
            <a:avLst/>
          </a:prstGeom>
        </p:spPr>
      </p:pic>
      <p:graphicFrame>
        <p:nvGraphicFramePr>
          <p:cNvPr id="3" name="表 2">
            <a:extLst>
              <a:ext uri="{FF2B5EF4-FFF2-40B4-BE49-F238E27FC236}">
                <a16:creationId xmlns:a16="http://schemas.microsoft.com/office/drawing/2014/main" id="{34DDB49C-BBC8-3648-B0F0-F015E1363E78}"/>
              </a:ext>
            </a:extLst>
          </p:cNvPr>
          <p:cNvGraphicFramePr>
            <a:graphicFrameLocks noGrp="1"/>
          </p:cNvGraphicFramePr>
          <p:nvPr>
            <p:extLst>
              <p:ext uri="{D42A27DB-BD31-4B8C-83A1-F6EECF244321}">
                <p14:modId xmlns:p14="http://schemas.microsoft.com/office/powerpoint/2010/main" val="3607780759"/>
              </p:ext>
            </p:extLst>
          </p:nvPr>
        </p:nvGraphicFramePr>
        <p:xfrm>
          <a:off x="1069492" y="3550677"/>
          <a:ext cx="9825780" cy="2773680"/>
        </p:xfrm>
        <a:graphic>
          <a:graphicData uri="http://schemas.openxmlformats.org/drawingml/2006/table">
            <a:tbl>
              <a:tblPr firstRow="1" bandRow="1">
                <a:tableStyleId>{74C1A8A3-306A-4EB7-A6B1-4F7E0EB9C5D6}</a:tableStyleId>
              </a:tblPr>
              <a:tblGrid>
                <a:gridCol w="1893274">
                  <a:extLst>
                    <a:ext uri="{9D8B030D-6E8A-4147-A177-3AD203B41FA5}">
                      <a16:colId xmlns:a16="http://schemas.microsoft.com/office/drawing/2014/main" val="3476599832"/>
                    </a:ext>
                  </a:extLst>
                </a:gridCol>
                <a:gridCol w="3883621">
                  <a:extLst>
                    <a:ext uri="{9D8B030D-6E8A-4147-A177-3AD203B41FA5}">
                      <a16:colId xmlns:a16="http://schemas.microsoft.com/office/drawing/2014/main" val="2684673145"/>
                    </a:ext>
                  </a:extLst>
                </a:gridCol>
                <a:gridCol w="4048885">
                  <a:extLst>
                    <a:ext uri="{9D8B030D-6E8A-4147-A177-3AD203B41FA5}">
                      <a16:colId xmlns:a16="http://schemas.microsoft.com/office/drawing/2014/main" val="2379542479"/>
                    </a:ext>
                  </a:extLst>
                </a:gridCol>
              </a:tblGrid>
              <a:tr h="364892">
                <a:tc>
                  <a:txBody>
                    <a:bodyPr/>
                    <a:lstStyle/>
                    <a:p>
                      <a:endParaRPr kumimoji="1" lang="ja-JP" altLang="en-US"/>
                    </a:p>
                  </a:txBody>
                  <a:tcPr>
                    <a:lnTlToBr w="12700" cap="flat" cmpd="sng" algn="ctr">
                      <a:solidFill>
                        <a:schemeClr val="tx1"/>
                      </a:solidFill>
                      <a:prstDash val="solid"/>
                      <a:round/>
                      <a:headEnd type="none" w="med" len="med"/>
                      <a:tailEnd type="none" w="med" len="med"/>
                    </a:lnTlToBr>
                  </a:tcPr>
                </a:tc>
                <a:tc>
                  <a:txBody>
                    <a:bodyPr/>
                    <a:lstStyle/>
                    <a:p>
                      <a:r>
                        <a:rPr kumimoji="1" lang="en-US" altLang="ja-JP" sz="2000" b="0" i="0" dirty="0">
                          <a:latin typeface="Helvetica Neue" panose="02000503000000020004" pitchFamily="2" charset="0"/>
                        </a:rPr>
                        <a:t>The P100 Cluster</a:t>
                      </a:r>
                      <a:endParaRPr kumimoji="1" lang="ja-JP" altLang="en-US" sz="2000" b="0" i="0">
                        <a:latin typeface="Helvetica Neue" panose="02000503000000020004" pitchFamily="2" charset="0"/>
                      </a:endParaRPr>
                    </a:p>
                  </a:txBody>
                  <a:tcPr/>
                </a:tc>
                <a:tc>
                  <a:txBody>
                    <a:bodyPr/>
                    <a:lstStyle/>
                    <a:p>
                      <a:r>
                        <a:rPr kumimoji="1" lang="en-US" altLang="ja-JP" sz="2000" b="0" i="0" dirty="0">
                          <a:latin typeface="Helvetica Neue" panose="02000503000000020004" pitchFamily="2" charset="0"/>
                        </a:rPr>
                        <a:t>The K80 Cluster</a:t>
                      </a:r>
                      <a:endParaRPr kumimoji="1" lang="ja-JP" altLang="en-US" sz="2000" b="0" i="0">
                        <a:latin typeface="Helvetica Neue" panose="02000503000000020004" pitchFamily="2" charset="0"/>
                      </a:endParaRPr>
                    </a:p>
                  </a:txBody>
                  <a:tcPr/>
                </a:tc>
                <a:extLst>
                  <a:ext uri="{0D108BD9-81ED-4DB2-BD59-A6C34878D82A}">
                    <a16:rowId xmlns:a16="http://schemas.microsoft.com/office/drawing/2014/main" val="2717563839"/>
                  </a:ext>
                </a:extLst>
              </a:tr>
              <a:tr h="392396">
                <a:tc>
                  <a:txBody>
                    <a:bodyPr/>
                    <a:lstStyle/>
                    <a:p>
                      <a:r>
                        <a:rPr lang="en" altLang="ja-JP" sz="2000" b="0" i="0" dirty="0">
                          <a:solidFill>
                            <a:schemeClr val="bg2">
                              <a:lumMod val="25000"/>
                            </a:schemeClr>
                          </a:solidFill>
                          <a:latin typeface="Helvetica Neue" panose="02000503000000020004" pitchFamily="2" charset="0"/>
                        </a:rPr>
                        <a:t>Main</a:t>
                      </a:r>
                      <a:r>
                        <a:rPr lang="ja-JP" altLang="en-US" sz="2000" b="0" i="0">
                          <a:solidFill>
                            <a:schemeClr val="bg2">
                              <a:lumMod val="25000"/>
                            </a:schemeClr>
                          </a:solidFill>
                          <a:latin typeface="Helvetica Neue" panose="02000503000000020004" pitchFamily="2" charset="0"/>
                        </a:rPr>
                        <a:t> </a:t>
                      </a:r>
                      <a:r>
                        <a:rPr lang="en-US" altLang="ja-JP" sz="2000" b="0" i="0" dirty="0">
                          <a:solidFill>
                            <a:schemeClr val="bg2">
                              <a:lumMod val="25000"/>
                            </a:schemeClr>
                          </a:solidFill>
                          <a:latin typeface="Helvetica Neue" panose="02000503000000020004" pitchFamily="2" charset="0"/>
                        </a:rPr>
                        <a:t>Memory</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56GB</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256 GB</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4206827631"/>
                  </a:ext>
                </a:extLst>
              </a:tr>
              <a:tr h="370840">
                <a:tc>
                  <a:txBody>
                    <a:bodyPr/>
                    <a:lstStyle/>
                    <a:p>
                      <a:r>
                        <a:rPr kumimoji="1" lang="en-US" altLang="ja-JP" sz="2000" b="0" i="0" dirty="0">
                          <a:solidFill>
                            <a:schemeClr val="bg2">
                              <a:lumMod val="25000"/>
                            </a:schemeClr>
                          </a:solidFill>
                          <a:latin typeface="Helvetica Neue" panose="02000503000000020004" pitchFamily="2" charset="0"/>
                        </a:rPr>
                        <a:t>CPU</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Intel 10-core E5-2600 CPUs ×</a:t>
                      </a:r>
                      <a:r>
                        <a:rPr kumimoji="1" lang="ja-JP" altLang="en-US" sz="2000" b="0" i="0">
                          <a:solidFill>
                            <a:schemeClr val="bg2">
                              <a:lumMod val="25000"/>
                            </a:schemeClr>
                          </a:solidFill>
                          <a:latin typeface="Helvetica Neue" panose="02000503000000020004" pitchFamily="2" charset="0"/>
                        </a:rPr>
                        <a:t> </a:t>
                      </a:r>
                      <a:r>
                        <a:rPr kumimoji="1" lang="en-US" altLang="ja-JP" sz="2000" b="0" i="0" dirty="0">
                          <a:solidFill>
                            <a:schemeClr val="bg2">
                              <a:lumMod val="25000"/>
                            </a:schemeClr>
                          </a:solidFill>
                          <a:latin typeface="Helvetica Neue" panose="02000503000000020004" pitchFamily="2" charset="0"/>
                        </a:rPr>
                        <a:t>2</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Intel 10-core E5-2680 CPUs × 2</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3952020737"/>
                  </a:ext>
                </a:extLst>
              </a:tr>
              <a:tr h="370840">
                <a:tc>
                  <a:txBody>
                    <a:bodyPr/>
                    <a:lstStyle/>
                    <a:p>
                      <a:r>
                        <a:rPr lang="en" altLang="ja-JP" sz="2000" b="0" i="0" dirty="0">
                          <a:solidFill>
                            <a:schemeClr val="bg2">
                              <a:lumMod val="25000"/>
                            </a:schemeClr>
                          </a:solidFill>
                          <a:latin typeface="Helvetica Neue" panose="02000503000000020004" pitchFamily="2" charset="0"/>
                        </a:rPr>
                        <a:t>GPU</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lang="en" altLang="ja-JP" sz="2000" b="0" i="0" dirty="0">
                          <a:solidFill>
                            <a:schemeClr val="bg2">
                              <a:lumMod val="25000"/>
                            </a:schemeClr>
                          </a:solidFill>
                          <a:latin typeface="Helvetica Neue" panose="02000503000000020004" pitchFamily="2" charset="0"/>
                        </a:rPr>
                        <a:t>NVIDIA Tesla P100 GPUs </a:t>
                      </a:r>
                      <a:r>
                        <a:rPr lang="en-US" altLang="ja-JP" sz="2000" b="0" i="0" dirty="0">
                          <a:solidFill>
                            <a:schemeClr val="bg2">
                              <a:lumMod val="25000"/>
                            </a:schemeClr>
                          </a:solidFill>
                          <a:latin typeface="Helvetica Neue" panose="02000503000000020004" pitchFamily="2" charset="0"/>
                        </a:rPr>
                        <a:t>× 4</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NVIDIA Tesla K80 GPUs ×</a:t>
                      </a:r>
                      <a:r>
                        <a:rPr kumimoji="1" lang="ja-JP" altLang="en-US" sz="2000" b="0" i="0">
                          <a:solidFill>
                            <a:schemeClr val="bg2">
                              <a:lumMod val="25000"/>
                            </a:schemeClr>
                          </a:solidFill>
                          <a:latin typeface="Helvetica Neue" panose="02000503000000020004" pitchFamily="2" charset="0"/>
                        </a:rPr>
                        <a:t> </a:t>
                      </a:r>
                      <a:r>
                        <a:rPr kumimoji="1" lang="en-US" altLang="ja-JP" sz="2000" b="0" i="0" dirty="0">
                          <a:solidFill>
                            <a:schemeClr val="bg2">
                              <a:lumMod val="25000"/>
                            </a:schemeClr>
                          </a:solidFill>
                          <a:latin typeface="Helvetica Neue" panose="02000503000000020004" pitchFamily="2" charset="0"/>
                        </a:rPr>
                        <a:t>4</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3959732026"/>
                  </a:ext>
                </a:extLst>
              </a:tr>
              <a:tr h="370840">
                <a:tc>
                  <a:txBody>
                    <a:bodyPr/>
                    <a:lstStyle/>
                    <a:p>
                      <a:r>
                        <a:rPr lang="en" altLang="ja-JP" sz="2000" b="0" i="0" dirty="0">
                          <a:solidFill>
                            <a:schemeClr val="bg2">
                              <a:lumMod val="25000"/>
                            </a:schemeClr>
                          </a:solidFill>
                          <a:latin typeface="Helvetica Neue" panose="02000503000000020004" pitchFamily="2" charset="0"/>
                        </a:rPr>
                        <a:t>CPU - GPU</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shared PCI-e switch</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shared PCI-e switch</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1786873446"/>
                  </a:ext>
                </a:extLst>
              </a:tr>
              <a:tr h="370840">
                <a:tc>
                  <a:txBody>
                    <a:bodyPr/>
                    <a:lstStyle/>
                    <a:p>
                      <a:r>
                        <a:rPr lang="en" altLang="ja-JP" sz="2000" b="0" i="0" dirty="0">
                          <a:solidFill>
                            <a:schemeClr val="bg2">
                              <a:lumMod val="25000"/>
                            </a:schemeClr>
                          </a:solidFill>
                          <a:latin typeface="Helvetica Neue" panose="02000503000000020004" pitchFamily="2" charset="0"/>
                        </a:rPr>
                        <a:t>GPU - GPU</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err="1">
                          <a:solidFill>
                            <a:schemeClr val="bg2">
                              <a:lumMod val="25000"/>
                            </a:schemeClr>
                          </a:solidFill>
                          <a:latin typeface="Helvetica Neue" panose="02000503000000020004" pitchFamily="2" charset="0"/>
                        </a:rPr>
                        <a:t>NVLink</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separate PCI-e switch</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730068502"/>
                  </a:ext>
                </a:extLst>
              </a:tr>
              <a:tr h="370840">
                <a:tc>
                  <a:txBody>
                    <a:bodyPr/>
                    <a:lstStyle/>
                    <a:p>
                      <a:r>
                        <a:rPr kumimoji="1" lang="en-US" altLang="ja-JP" sz="2000" b="0" i="0" dirty="0">
                          <a:solidFill>
                            <a:schemeClr val="bg2">
                              <a:lumMod val="25000"/>
                            </a:schemeClr>
                          </a:solidFill>
                          <a:latin typeface="Helvetica Neue" panose="02000503000000020004" pitchFamily="2" charset="0"/>
                        </a:rPr>
                        <a:t>Node - Node</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over 100GB/s EDR </a:t>
                      </a:r>
                      <a:r>
                        <a:rPr kumimoji="1" lang="en-US" altLang="ja-JP" sz="2000" b="0" i="0" dirty="0" err="1">
                          <a:solidFill>
                            <a:schemeClr val="bg2">
                              <a:lumMod val="25000"/>
                            </a:schemeClr>
                          </a:solidFill>
                          <a:latin typeface="Helvetica Neue" panose="02000503000000020004" pitchFamily="2" charset="0"/>
                        </a:rPr>
                        <a:t>Infiniband</a:t>
                      </a:r>
                      <a:r>
                        <a:rPr kumimoji="1" lang="en-US" altLang="ja-JP" sz="2000" b="0" i="0" dirty="0">
                          <a:solidFill>
                            <a:schemeClr val="bg2">
                              <a:lumMod val="25000"/>
                            </a:schemeClr>
                          </a:solidFill>
                          <a:latin typeface="Helvetica Neue" panose="02000503000000020004" pitchFamily="2" charset="0"/>
                        </a:rPr>
                        <a:t> </a:t>
                      </a:r>
                      <a:endParaRPr kumimoji="1" lang="ja-JP" altLang="en-US" sz="2000" b="0" i="0">
                        <a:solidFill>
                          <a:schemeClr val="bg2">
                            <a:lumMod val="25000"/>
                          </a:schemeClr>
                        </a:solidFill>
                        <a:latin typeface="Helvetica Neue" panose="02000503000000020004" pitchFamily="2" charset="0"/>
                      </a:endParaRPr>
                    </a:p>
                  </a:txBody>
                  <a:tcPr/>
                </a:tc>
                <a:tc>
                  <a:txBody>
                    <a:bodyPr/>
                    <a:lstStyle/>
                    <a:p>
                      <a:r>
                        <a:rPr kumimoji="1" lang="en-US" altLang="ja-JP" sz="2000" b="0" i="0" dirty="0">
                          <a:solidFill>
                            <a:schemeClr val="bg2">
                              <a:lumMod val="25000"/>
                            </a:schemeClr>
                          </a:solidFill>
                          <a:latin typeface="Helvetica Neue" panose="02000503000000020004" pitchFamily="2" charset="0"/>
                        </a:rPr>
                        <a:t>over 56 GB/s EDR </a:t>
                      </a:r>
                      <a:r>
                        <a:rPr kumimoji="1" lang="en-US" altLang="ja-JP" sz="2000" b="0" i="0" dirty="0" err="1">
                          <a:solidFill>
                            <a:schemeClr val="bg2">
                              <a:lumMod val="25000"/>
                            </a:schemeClr>
                          </a:solidFill>
                          <a:latin typeface="Helvetica Neue" panose="02000503000000020004" pitchFamily="2" charset="0"/>
                        </a:rPr>
                        <a:t>Infiniband</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2024891845"/>
                  </a:ext>
                </a:extLst>
              </a:tr>
            </a:tbl>
          </a:graphicData>
        </a:graphic>
      </p:graphicFrame>
      <p:sp>
        <p:nvSpPr>
          <p:cNvPr id="15" name="スライド番号プレースホルダー 3">
            <a:extLst>
              <a:ext uri="{FF2B5EF4-FFF2-40B4-BE49-F238E27FC236}">
                <a16:creationId xmlns:a16="http://schemas.microsoft.com/office/drawing/2014/main" id="{D1830CA6-F59B-AF48-8642-8D5574D4174B}"/>
              </a:ext>
            </a:extLst>
          </p:cNvPr>
          <p:cNvSpPr>
            <a:spLocks noGrp="1"/>
          </p:cNvSpPr>
          <p:nvPr>
            <p:ph type="sldNum" sz="quarter" idx="12"/>
          </p:nvPr>
        </p:nvSpPr>
        <p:spPr>
          <a:xfrm>
            <a:off x="8525933" y="169334"/>
            <a:ext cx="3530600" cy="761358"/>
          </a:xfrm>
        </p:spPr>
        <p:txBody>
          <a:bodyPr/>
          <a:lstStyle/>
          <a:p>
            <a:fld id="{B817670A-684B-CF4C-99EB-673346015194}" type="slidenum">
              <a:rPr lang="ja-JP" altLang="en-US" smtClean="0"/>
              <a:pPr/>
              <a:t>28</a:t>
            </a:fld>
            <a:endParaRPr lang="ja-JP" altLang="en-US"/>
          </a:p>
        </p:txBody>
      </p:sp>
      <p:sp>
        <p:nvSpPr>
          <p:cNvPr id="17" name="正方形/長方形 16">
            <a:extLst>
              <a:ext uri="{FF2B5EF4-FFF2-40B4-BE49-F238E27FC236}">
                <a16:creationId xmlns:a16="http://schemas.microsoft.com/office/drawing/2014/main" id="{41853E5E-E0C1-5C4A-8F36-EE271ADF19CC}"/>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386446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2500C70-DCF3-ED4F-8F19-4A1F5DA6C130}"/>
              </a:ext>
            </a:extLst>
          </p:cNvPr>
          <p:cNvPicPr>
            <a:picLocks noChangeAspect="1"/>
          </p:cNvPicPr>
          <p:nvPr/>
        </p:nvPicPr>
        <p:blipFill rotWithShape="1">
          <a:blip r:embed="rId3"/>
          <a:srcRect b="28508"/>
          <a:stretch/>
        </p:blipFill>
        <p:spPr>
          <a:xfrm>
            <a:off x="1797894" y="3187616"/>
            <a:ext cx="10291590" cy="2741888"/>
          </a:xfrm>
          <a:prstGeom prst="rect">
            <a:avLst/>
          </a:prstGeom>
        </p:spPr>
      </p:pic>
      <p:sp>
        <p:nvSpPr>
          <p:cNvPr id="4" name="テキスト プレースホルダー 3">
            <a:extLst>
              <a:ext uri="{FF2B5EF4-FFF2-40B4-BE49-F238E27FC236}">
                <a16:creationId xmlns:a16="http://schemas.microsoft.com/office/drawing/2014/main" id="{810C8C2D-DCAF-0E4F-AE0D-462D7A7A417F}"/>
              </a:ext>
            </a:extLst>
          </p:cNvPr>
          <p:cNvSpPr>
            <a:spLocks noGrp="1"/>
          </p:cNvSpPr>
          <p:nvPr>
            <p:ph type="body" sz="quarter" idx="10"/>
          </p:nvPr>
        </p:nvSpPr>
        <p:spPr>
          <a:xfrm>
            <a:off x="587828" y="2143616"/>
            <a:ext cx="11016343" cy="4277378"/>
          </a:xfrm>
        </p:spPr>
        <p:txBody>
          <a:bodyPr>
            <a:normAutofit/>
          </a:bodyPr>
          <a:lstStyle/>
          <a:p>
            <a:pPr marL="0" indent="0">
              <a:buNone/>
            </a:pPr>
            <a:r>
              <a:rPr lang="en" altLang="ja-JP" sz="2400" dirty="0">
                <a:solidFill>
                  <a:schemeClr val="bg2">
                    <a:lumMod val="25000"/>
                  </a:schemeClr>
                </a:solidFill>
                <a:ea typeface="Helvetica Neue" panose="02000503000000020004" pitchFamily="2" charset="0"/>
              </a:rPr>
              <a:t>Training Large-scale DNN models is computationally expensive . </a:t>
            </a:r>
          </a:p>
          <a:p>
            <a:pPr marL="0" indent="0">
              <a:buNone/>
            </a:pPr>
            <a:r>
              <a:rPr lang="en" altLang="ja-JP" sz="2400" dirty="0">
                <a:solidFill>
                  <a:schemeClr val="bg2">
                    <a:lumMod val="25000"/>
                  </a:schemeClr>
                </a:solidFill>
                <a:ea typeface="Helvetica Neue" panose="02000503000000020004" pitchFamily="2" charset="0"/>
              </a:rPr>
              <a:t>	</a:t>
            </a:r>
          </a:p>
          <a:p>
            <a:endParaRPr lang="en" altLang="ja-JP" sz="2400" dirty="0">
              <a:solidFill>
                <a:schemeClr val="bg2">
                  <a:lumMod val="25000"/>
                </a:schemeClr>
              </a:solidFill>
              <a:ea typeface="Helvetica Neue" panose="02000503000000020004" pitchFamily="2" charset="0"/>
            </a:endParaRPr>
          </a:p>
          <a:p>
            <a:pPr marL="0" indent="0">
              <a:buNone/>
            </a:pPr>
            <a:endParaRPr lang="en" altLang="ja-JP" sz="2400" dirty="0">
              <a:solidFill>
                <a:schemeClr val="bg2">
                  <a:lumMod val="25000"/>
                </a:schemeClr>
              </a:solidFill>
              <a:ea typeface="Helvetica Neue" panose="02000503000000020004" pitchFamily="2" charset="0"/>
            </a:endParaRPr>
          </a:p>
          <a:p>
            <a:pPr marL="0" indent="0">
              <a:buNone/>
            </a:pPr>
            <a:r>
              <a:rPr lang="en" altLang="ja-JP" sz="2400" dirty="0">
                <a:solidFill>
                  <a:schemeClr val="bg2">
                    <a:lumMod val="25000"/>
                  </a:schemeClr>
                </a:solidFill>
                <a:ea typeface="Helvetica Neue" panose="02000503000000020004" pitchFamily="2" charset="0"/>
              </a:rPr>
              <a:t> </a:t>
            </a:r>
            <a:r>
              <a:rPr lang="en-US" altLang="ja-JP" sz="2400" dirty="0">
                <a:solidFill>
                  <a:schemeClr val="bg2">
                    <a:lumMod val="25000"/>
                  </a:schemeClr>
                </a:solidFill>
                <a:ea typeface="Helvetica Neue" panose="02000503000000020004" pitchFamily="2" charset="0"/>
              </a:rPr>
              <a:t> </a:t>
            </a:r>
            <a:endParaRPr lang="en" altLang="ja-JP" sz="2000" dirty="0">
              <a:solidFill>
                <a:schemeClr val="bg2">
                  <a:lumMod val="25000"/>
                </a:schemeClr>
              </a:solidFill>
              <a:ea typeface="Helvetica Neue" panose="02000503000000020004" pitchFamily="2" charset="0"/>
            </a:endParaRPr>
          </a:p>
          <a:p>
            <a:pPr marL="0" indent="0">
              <a:buNone/>
            </a:pPr>
            <a:endParaRPr lang="en" altLang="ja-JP" sz="2400" dirty="0">
              <a:solidFill>
                <a:schemeClr val="bg2">
                  <a:lumMod val="25000"/>
                </a:schemeClr>
              </a:solidFill>
              <a:ea typeface="Helvetica Neue" panose="02000503000000020004" pitchFamily="2" charset="0"/>
            </a:endParaRPr>
          </a:p>
          <a:p>
            <a:pPr marL="0" indent="0">
              <a:buNone/>
            </a:pPr>
            <a:endParaRPr lang="en" altLang="ja-JP" sz="2400" dirty="0">
              <a:solidFill>
                <a:schemeClr val="bg2">
                  <a:lumMod val="25000"/>
                </a:schemeClr>
              </a:solidFill>
              <a:ea typeface="Helvetica Neue" panose="02000503000000020004" pitchFamily="2" charset="0"/>
            </a:endParaRPr>
          </a:p>
          <a:p>
            <a:pPr marL="0" indent="0">
              <a:buNone/>
            </a:pPr>
            <a:endParaRPr lang="en" altLang="ja-JP" sz="2000" dirty="0">
              <a:solidFill>
                <a:schemeClr val="bg2">
                  <a:lumMod val="25000"/>
                </a:schemeClr>
              </a:solidFill>
              <a:ea typeface="Helvetica Neue" panose="02000503000000020004" pitchFamily="2" charset="0"/>
            </a:endParaRPr>
          </a:p>
          <a:p>
            <a:pPr marL="457200" lvl="1" indent="0">
              <a:buNone/>
            </a:pPr>
            <a:endParaRPr lang="en" altLang="ja-JP" sz="2000" dirty="0">
              <a:ea typeface="Helvetica Neue" panose="02000503000000020004" pitchFamily="2" charset="0"/>
            </a:endParaRPr>
          </a:p>
          <a:p>
            <a:pPr marL="457200" lvl="1" indent="0">
              <a:buNone/>
            </a:pPr>
            <a:endParaRPr lang="en" altLang="ja-JP" sz="2000" dirty="0">
              <a:ea typeface="Helvetica Neue" panose="02000503000000020004" pitchFamily="2" charset="0"/>
            </a:endParaRPr>
          </a:p>
          <a:p>
            <a:endParaRPr lang="en" altLang="ja-JP" dirty="0">
              <a:ea typeface="Helvetica Neue" panose="02000503000000020004" pitchFamily="2" charset="0"/>
            </a:endParaRPr>
          </a:p>
        </p:txBody>
      </p:sp>
      <p:sp>
        <p:nvSpPr>
          <p:cNvPr id="3" name="タイトル 2">
            <a:extLst>
              <a:ext uri="{FF2B5EF4-FFF2-40B4-BE49-F238E27FC236}">
                <a16:creationId xmlns:a16="http://schemas.microsoft.com/office/drawing/2014/main" id="{0B62D864-3099-3E49-9727-AEAF16C2F7D5}"/>
              </a:ext>
            </a:extLst>
          </p:cNvPr>
          <p:cNvSpPr>
            <a:spLocks noGrp="1"/>
          </p:cNvSpPr>
          <p:nvPr>
            <p:ph type="title"/>
          </p:nvPr>
        </p:nvSpPr>
        <p:spPr>
          <a:xfrm>
            <a:off x="395999" y="1100026"/>
            <a:ext cx="11016343" cy="1044000"/>
          </a:xfrm>
        </p:spPr>
        <p:txBody>
          <a:bodyPr>
            <a:noAutofit/>
          </a:bodyPr>
          <a:lstStyle/>
          <a:p>
            <a:r>
              <a:rPr lang="en-US" altLang="ja-JP" sz="2800" b="0" dirty="0">
                <a:ea typeface="Helvetica Neue" panose="02000503000000020004" pitchFamily="2" charset="0"/>
              </a:rPr>
              <a:t>Large-scale and</a:t>
            </a:r>
            <a:r>
              <a:rPr lang="ja-JP" altLang="en-US" sz="2800" b="0"/>
              <a:t> </a:t>
            </a:r>
            <a:r>
              <a:rPr lang="en-US" altLang="ja-JP" sz="2800" b="0" dirty="0">
                <a:ea typeface="Helvetica Neue" panose="02000503000000020004" pitchFamily="2" charset="0"/>
              </a:rPr>
              <a:t>Complex Deep Neural Network ( DNN ) Models</a:t>
            </a:r>
            <a:endParaRPr kumimoji="1" lang="ja-JP" altLang="en-US" sz="2800" b="0"/>
          </a:p>
        </p:txBody>
      </p:sp>
      <p:sp>
        <p:nvSpPr>
          <p:cNvPr id="6" name="テキスト プレースホルダー 5">
            <a:extLst>
              <a:ext uri="{FF2B5EF4-FFF2-40B4-BE49-F238E27FC236}">
                <a16:creationId xmlns:a16="http://schemas.microsoft.com/office/drawing/2014/main" id="{6BAA3E3D-AC2F-BD4A-94B0-DAA4A9C1FBEC}"/>
              </a:ext>
            </a:extLst>
          </p:cNvPr>
          <p:cNvSpPr>
            <a:spLocks noGrp="1"/>
          </p:cNvSpPr>
          <p:nvPr>
            <p:ph type="body" sz="quarter" idx="11"/>
          </p:nvPr>
        </p:nvSpPr>
        <p:spPr/>
        <p:txBody>
          <a:bodyPr/>
          <a:lstStyle/>
          <a:p>
            <a:r>
              <a:rPr kumimoji="1" lang="en-US" altLang="ja-JP" dirty="0">
                <a:ea typeface="Helvetica Neue" panose="02000503000000020004" pitchFamily="2" charset="0"/>
              </a:rPr>
              <a:t>Background</a:t>
            </a:r>
            <a:endParaRPr kumimoji="1" lang="ja-JP" altLang="en-US"/>
          </a:p>
        </p:txBody>
      </p:sp>
      <p:sp>
        <p:nvSpPr>
          <p:cNvPr id="5" name="スライド番号プレースホルダー 4">
            <a:extLst>
              <a:ext uri="{FF2B5EF4-FFF2-40B4-BE49-F238E27FC236}">
                <a16:creationId xmlns:a16="http://schemas.microsoft.com/office/drawing/2014/main" id="{14A3D588-1A93-3843-B1AE-43F49AEFAFE2}"/>
              </a:ext>
            </a:extLst>
          </p:cNvPr>
          <p:cNvSpPr>
            <a:spLocks noGrp="1"/>
          </p:cNvSpPr>
          <p:nvPr>
            <p:ph type="sldNum" sz="quarter" idx="12"/>
          </p:nvPr>
        </p:nvSpPr>
        <p:spPr/>
        <p:txBody>
          <a:bodyPr/>
          <a:lstStyle/>
          <a:p>
            <a:fld id="{B817670A-684B-CF4C-99EB-673346015194}" type="slidenum">
              <a:rPr lang="ja-JP" altLang="en-US" smtClean="0"/>
              <a:pPr/>
              <a:t>2</a:t>
            </a:fld>
            <a:endParaRPr lang="ja-JP" altLang="en-US"/>
          </a:p>
        </p:txBody>
      </p:sp>
      <p:sp>
        <p:nvSpPr>
          <p:cNvPr id="7" name="右矢印 6">
            <a:extLst>
              <a:ext uri="{FF2B5EF4-FFF2-40B4-BE49-F238E27FC236}">
                <a16:creationId xmlns:a16="http://schemas.microsoft.com/office/drawing/2014/main" id="{45AF0602-F8D7-8348-9B73-71316DF0FCA6}"/>
              </a:ext>
            </a:extLst>
          </p:cNvPr>
          <p:cNvSpPr/>
          <p:nvPr/>
        </p:nvSpPr>
        <p:spPr>
          <a:xfrm>
            <a:off x="1719979" y="2831428"/>
            <a:ext cx="672479" cy="356330"/>
          </a:xfrm>
          <a:prstGeom prst="rightArrow">
            <a:avLst/>
          </a:prstGeom>
          <a:solidFill>
            <a:srgbClr val="425269"/>
          </a:solidFill>
          <a:ln>
            <a:solidFill>
              <a:srgbClr val="425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elvetica Neue" panose="02000503000000020004" pitchFamily="2" charset="0"/>
              <a:cs typeface="Helvetica Neue" panose="02000503000000020004" pitchFamily="2" charset="0"/>
            </a:endParaRPr>
          </a:p>
        </p:txBody>
      </p:sp>
      <p:sp>
        <p:nvSpPr>
          <p:cNvPr id="14" name="テキスト ボックス 13">
            <a:extLst>
              <a:ext uri="{FF2B5EF4-FFF2-40B4-BE49-F238E27FC236}">
                <a16:creationId xmlns:a16="http://schemas.microsoft.com/office/drawing/2014/main" id="{B69BA43B-EF68-A241-9E00-049B2590F3A7}"/>
              </a:ext>
            </a:extLst>
          </p:cNvPr>
          <p:cNvSpPr txBox="1"/>
          <p:nvPr/>
        </p:nvSpPr>
        <p:spPr>
          <a:xfrm>
            <a:off x="2505356" y="2783092"/>
            <a:ext cx="8985917" cy="461665"/>
          </a:xfrm>
          <a:prstGeom prst="rect">
            <a:avLst/>
          </a:prstGeom>
          <a:noFill/>
        </p:spPr>
        <p:txBody>
          <a:bodyPr wrap="square" rtlCol="0">
            <a:spAutoFit/>
          </a:bodyPr>
          <a:lstStyle/>
          <a:p>
            <a:r>
              <a:rPr lang="en-US" altLang="ja-JP" sz="2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Reduce training time by parallelization across devices .</a:t>
            </a:r>
            <a:endParaRPr kumimoji="1" lang="ja-JP" altLang="en-US" sz="2400">
              <a:solidFill>
                <a:schemeClr val="bg2">
                  <a:lumMod val="25000"/>
                </a:schemeClr>
              </a:solidFill>
              <a:latin typeface="Helvetica Neue" panose="02000503000000020004" pitchFamily="2" charset="0"/>
              <a:cs typeface="Helvetica Neue" panose="02000503000000020004" pitchFamily="2" charset="0"/>
            </a:endParaRPr>
          </a:p>
        </p:txBody>
      </p:sp>
      <p:sp>
        <p:nvSpPr>
          <p:cNvPr id="9" name="テキスト ボックス 8">
            <a:extLst>
              <a:ext uri="{FF2B5EF4-FFF2-40B4-BE49-F238E27FC236}">
                <a16:creationId xmlns:a16="http://schemas.microsoft.com/office/drawing/2014/main" id="{3560A465-D6AF-8F44-8161-14966A379076}"/>
              </a:ext>
            </a:extLst>
          </p:cNvPr>
          <p:cNvSpPr txBox="1"/>
          <p:nvPr/>
        </p:nvSpPr>
        <p:spPr>
          <a:xfrm>
            <a:off x="-123477" y="4437723"/>
            <a:ext cx="2032211" cy="707886"/>
          </a:xfrm>
          <a:prstGeom prst="rect">
            <a:avLst/>
          </a:prstGeom>
          <a:noFill/>
        </p:spPr>
        <p:txBody>
          <a:bodyPr wrap="square" rtlCol="0">
            <a:spAutoFit/>
          </a:bodyPr>
          <a:lstStyle/>
          <a:p>
            <a:pPr algn="ctr"/>
            <a:r>
              <a:rPr kumimoji="1"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Inception v3</a:t>
            </a:r>
          </a:p>
          <a:p>
            <a:pPr algn="ctr"/>
            <a:r>
              <a:rPr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Model</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
        <p:nvSpPr>
          <p:cNvPr id="11" name="テキスト ボックス 10">
            <a:extLst>
              <a:ext uri="{FF2B5EF4-FFF2-40B4-BE49-F238E27FC236}">
                <a16:creationId xmlns:a16="http://schemas.microsoft.com/office/drawing/2014/main" id="{63E5ACD0-9A55-B441-9286-963F58A95690}"/>
              </a:ext>
            </a:extLst>
          </p:cNvPr>
          <p:cNvSpPr txBox="1"/>
          <p:nvPr/>
        </p:nvSpPr>
        <p:spPr>
          <a:xfrm>
            <a:off x="5288271" y="6334780"/>
            <a:ext cx="7228114" cy="523220"/>
          </a:xfrm>
          <a:prstGeom prst="rect">
            <a:avLst/>
          </a:prstGeom>
          <a:noFill/>
        </p:spPr>
        <p:txBody>
          <a:bodyPr wrap="square" rtlCol="0">
            <a:spAutoFit/>
          </a:bodyPr>
          <a:lstStyle/>
          <a:p>
            <a:r>
              <a:rPr lang="en" altLang="ja-JP"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“models/research/inception at master · </a:t>
            </a:r>
            <a:r>
              <a:rPr lang="en" altLang="ja-JP" sz="14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tensorflow</a:t>
            </a:r>
            <a:r>
              <a:rPr lang="en" altLang="ja-JP"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/models”. </a:t>
            </a:r>
            <a:r>
              <a:rPr lang="en" altLang="ja-JP" sz="1400" dirty="0" err="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Github</a:t>
            </a:r>
            <a:r>
              <a:rPr lang="en" altLang="ja-JP"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 . </a:t>
            </a:r>
          </a:p>
          <a:p>
            <a:r>
              <a:rPr lang="en" altLang="ja-JP"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https://github.com/tensorflow/models/tree/master/research/inception , (</a:t>
            </a:r>
            <a:r>
              <a:rPr lang="ja-JP" altLang="en-US" sz="1400">
                <a:solidFill>
                  <a:schemeClr val="tx1">
                    <a:lumMod val="65000"/>
                    <a:lumOff val="35000"/>
                  </a:schemeClr>
                </a:solidFill>
                <a:latin typeface="Helvetica Neue" panose="02000503000000020004" pitchFamily="2" charset="0"/>
                <a:cs typeface="Helvetica Neue" panose="02000503000000020004" pitchFamily="2" charset="0"/>
              </a:rPr>
              <a:t> </a:t>
            </a:r>
            <a:r>
              <a:rPr lang="en" altLang="ja-JP"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2019-06-03</a:t>
            </a:r>
            <a:r>
              <a:rPr lang="ja-JP" altLang="en-US" sz="1400">
                <a:solidFill>
                  <a:schemeClr val="tx1">
                    <a:lumMod val="65000"/>
                    <a:lumOff val="35000"/>
                  </a:schemeClr>
                </a:solidFill>
                <a:latin typeface="Helvetica Neue" panose="02000503000000020004" pitchFamily="2" charset="0"/>
                <a:cs typeface="Helvetica Neue" panose="02000503000000020004" pitchFamily="2" charset="0"/>
              </a:rPr>
              <a:t> </a:t>
            </a:r>
            <a:r>
              <a:rPr lang="en" altLang="ja-JP" sz="14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kumimoji="1" lang="ja-JP" altLang="en-US" sz="1400">
              <a:solidFill>
                <a:schemeClr val="tx1">
                  <a:lumMod val="65000"/>
                  <a:lumOff val="35000"/>
                </a:schemeClr>
              </a:solidFill>
              <a:latin typeface="Helvetica Neue" panose="02000503000000020004" pitchFamily="2" charset="0"/>
              <a:cs typeface="Helvetica Neue" panose="02000503000000020004" pitchFamily="2" charset="0"/>
            </a:endParaRPr>
          </a:p>
        </p:txBody>
      </p:sp>
      <p:pic>
        <p:nvPicPr>
          <p:cNvPr id="16" name="図 15">
            <a:extLst>
              <a:ext uri="{FF2B5EF4-FFF2-40B4-BE49-F238E27FC236}">
                <a16:creationId xmlns:a16="http://schemas.microsoft.com/office/drawing/2014/main" id="{8FF6251B-39A4-C14B-90DC-8B40D9163C09}"/>
              </a:ext>
            </a:extLst>
          </p:cNvPr>
          <p:cNvPicPr>
            <a:picLocks noChangeAspect="1"/>
          </p:cNvPicPr>
          <p:nvPr/>
        </p:nvPicPr>
        <p:blipFill rotWithShape="1">
          <a:blip r:embed="rId3"/>
          <a:srcRect l="123" t="66664" r="88500" b="5319"/>
          <a:stretch/>
        </p:blipFill>
        <p:spPr>
          <a:xfrm>
            <a:off x="1797894" y="5218458"/>
            <a:ext cx="1786719" cy="1639542"/>
          </a:xfrm>
          <a:prstGeom prst="rect">
            <a:avLst/>
          </a:prstGeom>
        </p:spPr>
      </p:pic>
    </p:spTree>
    <p:extLst>
      <p:ext uri="{BB962C8B-B14F-4D97-AF65-F5344CB8AC3E}">
        <p14:creationId xmlns:p14="http://schemas.microsoft.com/office/powerpoint/2010/main" val="2433764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454335-64D9-984E-BCF0-4380B93CBC2D}"/>
              </a:ext>
            </a:extLst>
          </p:cNvPr>
          <p:cNvSpPr>
            <a:spLocks noGrp="1"/>
          </p:cNvSpPr>
          <p:nvPr>
            <p:ph type="title"/>
          </p:nvPr>
        </p:nvSpPr>
        <p:spPr/>
        <p:txBody>
          <a:bodyPr/>
          <a:lstStyle/>
          <a:p>
            <a:r>
              <a:rPr kumimoji="1" lang="en-US" altLang="ja-JP" b="0" dirty="0"/>
              <a:t>DNN in experiments </a:t>
            </a:r>
            <a:endParaRPr kumimoji="1" lang="ja-JP" altLang="en-US" b="0"/>
          </a:p>
        </p:txBody>
      </p:sp>
      <p:sp>
        <p:nvSpPr>
          <p:cNvPr id="3" name="コンテンツ プレースホルダー 2">
            <a:extLst>
              <a:ext uri="{FF2B5EF4-FFF2-40B4-BE49-F238E27FC236}">
                <a16:creationId xmlns:a16="http://schemas.microsoft.com/office/drawing/2014/main" id="{C0148058-1233-6646-AEDE-D981597A11D3}"/>
              </a:ext>
            </a:extLst>
          </p:cNvPr>
          <p:cNvSpPr>
            <a:spLocks noGrp="1"/>
          </p:cNvSpPr>
          <p:nvPr>
            <p:ph type="body" sz="quarter" idx="10"/>
          </p:nvPr>
        </p:nvSpPr>
        <p:spPr/>
        <p:txBody>
          <a:bodyPr/>
          <a:lstStyle/>
          <a:p>
            <a:r>
              <a:rPr lang="en" altLang="ja-JP" dirty="0"/>
              <a:t>Introduce picked two DNN benchmarks from six DNN benchmarks.</a:t>
            </a:r>
          </a:p>
          <a:p>
            <a:endParaRPr lang="en" altLang="ja-JP" dirty="0"/>
          </a:p>
          <a:p>
            <a:endParaRPr kumimoji="1" lang="ja-JP" altLang="en-US"/>
          </a:p>
        </p:txBody>
      </p:sp>
      <p:sp>
        <p:nvSpPr>
          <p:cNvPr id="4" name="スライド番号プレースホルダー 3">
            <a:extLst>
              <a:ext uri="{FF2B5EF4-FFF2-40B4-BE49-F238E27FC236}">
                <a16:creationId xmlns:a16="http://schemas.microsoft.com/office/drawing/2014/main" id="{DE735506-5F79-5C4E-B0C0-61F022D2163D}"/>
              </a:ext>
            </a:extLst>
          </p:cNvPr>
          <p:cNvSpPr>
            <a:spLocks noGrp="1"/>
          </p:cNvSpPr>
          <p:nvPr>
            <p:ph type="sldNum" sz="quarter" idx="12"/>
          </p:nvPr>
        </p:nvSpPr>
        <p:spPr/>
        <p:txBody>
          <a:bodyPr/>
          <a:lstStyle/>
          <a:p>
            <a:fld id="{B817670A-684B-CF4C-99EB-673346015194}" type="slidenum">
              <a:rPr lang="ja-JP" altLang="en-US" smtClean="0"/>
              <a:pPr/>
              <a:t>29</a:t>
            </a:fld>
            <a:endParaRPr lang="ja-JP" altLang="en-US"/>
          </a:p>
        </p:txBody>
      </p:sp>
      <p:graphicFrame>
        <p:nvGraphicFramePr>
          <p:cNvPr id="5" name="表 4">
            <a:extLst>
              <a:ext uri="{FF2B5EF4-FFF2-40B4-BE49-F238E27FC236}">
                <a16:creationId xmlns:a16="http://schemas.microsoft.com/office/drawing/2014/main" id="{6DCC77A1-B249-A64A-B75F-2CEA4ADA48ED}"/>
              </a:ext>
            </a:extLst>
          </p:cNvPr>
          <p:cNvGraphicFramePr>
            <a:graphicFrameLocks noGrp="1"/>
          </p:cNvGraphicFramePr>
          <p:nvPr>
            <p:extLst>
              <p:ext uri="{D42A27DB-BD31-4B8C-83A1-F6EECF244321}">
                <p14:modId xmlns:p14="http://schemas.microsoft.com/office/powerpoint/2010/main" val="2374044463"/>
              </p:ext>
            </p:extLst>
          </p:nvPr>
        </p:nvGraphicFramePr>
        <p:xfrm>
          <a:off x="358810" y="2976777"/>
          <a:ext cx="11474377" cy="2295920"/>
        </p:xfrm>
        <a:graphic>
          <a:graphicData uri="http://schemas.openxmlformats.org/drawingml/2006/table">
            <a:tbl>
              <a:tblPr firstRow="1" bandRow="1">
                <a:tableStyleId>{74C1A8A3-306A-4EB7-A6B1-4F7E0EB9C5D6}</a:tableStyleId>
              </a:tblPr>
              <a:tblGrid>
                <a:gridCol w="2708708">
                  <a:extLst>
                    <a:ext uri="{9D8B030D-6E8A-4147-A177-3AD203B41FA5}">
                      <a16:colId xmlns:a16="http://schemas.microsoft.com/office/drawing/2014/main" val="1075468354"/>
                    </a:ext>
                  </a:extLst>
                </a:gridCol>
                <a:gridCol w="5013255">
                  <a:extLst>
                    <a:ext uri="{9D8B030D-6E8A-4147-A177-3AD203B41FA5}">
                      <a16:colId xmlns:a16="http://schemas.microsoft.com/office/drawing/2014/main" val="1946373367"/>
                    </a:ext>
                  </a:extLst>
                </a:gridCol>
                <a:gridCol w="119330">
                  <a:extLst>
                    <a:ext uri="{9D8B030D-6E8A-4147-A177-3AD203B41FA5}">
                      <a16:colId xmlns:a16="http://schemas.microsoft.com/office/drawing/2014/main" val="1213056788"/>
                    </a:ext>
                  </a:extLst>
                </a:gridCol>
                <a:gridCol w="3633084">
                  <a:extLst>
                    <a:ext uri="{9D8B030D-6E8A-4147-A177-3AD203B41FA5}">
                      <a16:colId xmlns:a16="http://schemas.microsoft.com/office/drawing/2014/main" val="3734308496"/>
                    </a:ext>
                  </a:extLst>
                </a:gridCol>
              </a:tblGrid>
              <a:tr h="406160">
                <a:tc>
                  <a:txBody>
                    <a:bodyPr/>
                    <a:lstStyle/>
                    <a:p>
                      <a:pPr algn="l"/>
                      <a:r>
                        <a:rPr kumimoji="1" lang="en-US" altLang="ja-JP" sz="2000" b="0" i="0" dirty="0">
                          <a:latin typeface="Helvetica Neue" panose="02000503000000020004" pitchFamily="2" charset="0"/>
                        </a:rPr>
                        <a:t>DNN</a:t>
                      </a:r>
                      <a:endParaRPr kumimoji="1" lang="ja-JP" altLang="en-US" sz="2000" b="0" i="0">
                        <a:solidFill>
                          <a:schemeClr val="bg1"/>
                        </a:solidFill>
                        <a:latin typeface="Helvetica Neue" panose="02000503000000020004" pitchFamily="2" charset="0"/>
                      </a:endParaRPr>
                    </a:p>
                  </a:txBody>
                  <a:tcPr/>
                </a:tc>
                <a:tc>
                  <a:txBody>
                    <a:bodyPr/>
                    <a:lstStyle/>
                    <a:p>
                      <a:pPr algn="l"/>
                      <a:r>
                        <a:rPr kumimoji="1" lang="en-US" altLang="ja-JP" sz="2000" b="0" i="0" dirty="0">
                          <a:latin typeface="Helvetica Neue" panose="02000503000000020004" pitchFamily="2" charset="0"/>
                        </a:rPr>
                        <a:t>Description</a:t>
                      </a:r>
                      <a:endParaRPr kumimoji="1" lang="ja-JP" altLang="en-US" sz="2000" b="0" i="0">
                        <a:solidFill>
                          <a:schemeClr val="bg1"/>
                        </a:solidFill>
                        <a:latin typeface="Helvetica Neue" panose="02000503000000020004" pitchFamily="2" charset="0"/>
                      </a:endParaRPr>
                    </a:p>
                  </a:txBody>
                  <a:tcPr/>
                </a:tc>
                <a:tc gridSpan="2">
                  <a:txBody>
                    <a:bodyPr/>
                    <a:lstStyle/>
                    <a:p>
                      <a:pPr algn="l"/>
                      <a:r>
                        <a:rPr kumimoji="1" lang="en-US" altLang="ja-JP" sz="2000" b="0" i="0" dirty="0">
                          <a:latin typeface="Helvetica Neue" panose="02000503000000020004" pitchFamily="2" charset="0"/>
                        </a:rPr>
                        <a:t>Dataset</a:t>
                      </a:r>
                      <a:endParaRPr kumimoji="1" lang="ja-JP" altLang="en-US" sz="2000" b="0" i="0">
                        <a:solidFill>
                          <a:schemeClr val="bg1"/>
                        </a:solidFill>
                        <a:latin typeface="Helvetica Neue" panose="02000503000000020004" pitchFamily="2" charset="0"/>
                      </a:endParaRPr>
                    </a:p>
                  </a:txBody>
                  <a:tcPr/>
                </a:tc>
                <a:tc hMerge="1">
                  <a:txBody>
                    <a:bodyPr/>
                    <a:lstStyle/>
                    <a:p>
                      <a:pPr algn="l"/>
                      <a:endParaRPr kumimoji="1" lang="ja-JP" altLang="en-US" sz="2000">
                        <a:solidFill>
                          <a:schemeClr val="bg1"/>
                        </a:solidFill>
                        <a:latin typeface="Univers" panose="020B0503020202020204" pitchFamily="34" charset="0"/>
                      </a:endParaRPr>
                    </a:p>
                  </a:txBody>
                  <a:tcPr/>
                </a:tc>
                <a:extLst>
                  <a:ext uri="{0D108BD9-81ED-4DB2-BD59-A6C34878D82A}">
                    <a16:rowId xmlns:a16="http://schemas.microsoft.com/office/drawing/2014/main" val="4002336582"/>
                  </a:ext>
                </a:extLst>
              </a:tr>
              <a:tr h="152813">
                <a:tc gridSpan="4">
                  <a:txBody>
                    <a:bodyPr/>
                    <a:lstStyle/>
                    <a:p>
                      <a:pPr algn="ctr"/>
                      <a:r>
                        <a:rPr kumimoji="1" lang="en" altLang="ja-JP" sz="2000" b="0" i="0" kern="1200" dirty="0">
                          <a:solidFill>
                            <a:schemeClr val="bg2">
                              <a:lumMod val="25000"/>
                            </a:schemeClr>
                          </a:solidFill>
                          <a:effectLst/>
                          <a:latin typeface="Helvetica Neue" panose="02000503000000020004" pitchFamily="2" charset="0"/>
                        </a:rPr>
                        <a:t>Convolutional Neural Networks (</a:t>
                      </a:r>
                      <a:r>
                        <a:rPr kumimoji="1" lang="ja-JP" altLang="en-US" sz="2000" b="0" i="0" kern="1200">
                          <a:solidFill>
                            <a:schemeClr val="bg2">
                              <a:lumMod val="25000"/>
                            </a:schemeClr>
                          </a:solidFill>
                          <a:effectLst/>
                          <a:latin typeface="Helvetica Neue" panose="02000503000000020004" pitchFamily="2" charset="0"/>
                        </a:rPr>
                        <a:t> </a:t>
                      </a:r>
                      <a:r>
                        <a:rPr kumimoji="1" lang="en" altLang="ja-JP" sz="2000" b="0" i="0" kern="1200" dirty="0">
                          <a:solidFill>
                            <a:schemeClr val="bg2">
                              <a:lumMod val="25000"/>
                            </a:schemeClr>
                          </a:solidFill>
                          <a:effectLst/>
                          <a:latin typeface="Helvetica Neue" panose="02000503000000020004" pitchFamily="2" charset="0"/>
                        </a:rPr>
                        <a:t>CNN</a:t>
                      </a:r>
                      <a:r>
                        <a:rPr kumimoji="1" lang="ja-JP" altLang="en-US" sz="2000" b="0" i="0" kern="1200">
                          <a:solidFill>
                            <a:schemeClr val="bg2">
                              <a:lumMod val="25000"/>
                            </a:schemeClr>
                          </a:solidFill>
                          <a:effectLst/>
                          <a:latin typeface="Helvetica Neue" panose="02000503000000020004" pitchFamily="2" charset="0"/>
                        </a:rPr>
                        <a:t> </a:t>
                      </a:r>
                      <a:r>
                        <a:rPr kumimoji="1" lang="en" altLang="ja-JP" sz="2000" b="0" i="0" kern="1200" dirty="0">
                          <a:solidFill>
                            <a:schemeClr val="bg2">
                              <a:lumMod val="25000"/>
                            </a:schemeClr>
                          </a:solidFill>
                          <a:effectLst/>
                          <a:latin typeface="Helvetica Neue" panose="02000503000000020004" pitchFamily="2" charset="0"/>
                        </a:rPr>
                        <a:t>) </a:t>
                      </a:r>
                      <a:endParaRPr lang="en" altLang="ja-JP" sz="2000" b="0" i="0" dirty="0">
                        <a:solidFill>
                          <a:schemeClr val="bg2">
                            <a:lumMod val="25000"/>
                          </a:schemeClr>
                        </a:solidFill>
                        <a:latin typeface="Helvetica Neue" panose="02000503000000020004" pitchFamily="2" charset="0"/>
                      </a:endParaRPr>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lang="en" altLang="ja-JP" sz="2000" dirty="0">
                        <a:solidFill>
                          <a:schemeClr val="bg2">
                            <a:lumMod val="25000"/>
                          </a:schemeClr>
                        </a:solidFill>
                        <a:latin typeface="Univers" panose="020B0503020202020204" pitchFamily="34" charset="0"/>
                      </a:endParaRPr>
                    </a:p>
                  </a:txBody>
                  <a:tcPr/>
                </a:tc>
                <a:extLst>
                  <a:ext uri="{0D108BD9-81ED-4DB2-BD59-A6C34878D82A}">
                    <a16:rowId xmlns:a16="http://schemas.microsoft.com/office/drawing/2014/main" val="757762447"/>
                  </a:ext>
                </a:extLst>
              </a:tr>
              <a:tr h="270362">
                <a:tc>
                  <a:txBody>
                    <a:bodyPr/>
                    <a:lstStyle/>
                    <a:p>
                      <a:pPr algn="l">
                        <a:lnSpc>
                          <a:spcPct val="100000"/>
                        </a:lnSpc>
                      </a:pPr>
                      <a:r>
                        <a:rPr kumimoji="1" lang="en-US" altLang="ja-JP" sz="2000" b="0" i="0" dirty="0">
                          <a:solidFill>
                            <a:schemeClr val="bg2">
                              <a:lumMod val="25000"/>
                            </a:schemeClr>
                          </a:solidFill>
                          <a:latin typeface="Helvetica Neue" panose="02000503000000020004" pitchFamily="2" charset="0"/>
                        </a:rPr>
                        <a:t>Inception-v3</a:t>
                      </a:r>
                      <a:r>
                        <a:rPr kumimoji="1" lang="ja-JP" altLang="en-US" sz="2000" b="0" i="0">
                          <a:solidFill>
                            <a:schemeClr val="bg2">
                              <a:lumMod val="25000"/>
                            </a:schemeClr>
                          </a:solidFill>
                          <a:latin typeface="Helvetica Neue" panose="02000503000000020004" pitchFamily="2" charset="0"/>
                        </a:rPr>
                        <a:t> </a:t>
                      </a:r>
                    </a:p>
                  </a:txBody>
                  <a:tcPr/>
                </a:tc>
                <a:tc gridSpan="2">
                  <a:txBody>
                    <a:bodyPr/>
                    <a:lstStyle/>
                    <a:p>
                      <a:pPr algn="l"/>
                      <a:r>
                        <a:rPr kumimoji="1" lang="en-US" altLang="ja-JP" sz="2000" b="0" i="0" dirty="0">
                          <a:solidFill>
                            <a:schemeClr val="bg2">
                              <a:lumMod val="25000"/>
                            </a:schemeClr>
                          </a:solidFill>
                          <a:latin typeface="Helvetica Neue" panose="02000503000000020004" pitchFamily="2" charset="0"/>
                        </a:rPr>
                        <a:t>A 102-layer CNN with inception modules</a:t>
                      </a:r>
                    </a:p>
                  </a:txBody>
                  <a:tcPr/>
                </a:tc>
                <a:tc hMerge="1">
                  <a:txBody>
                    <a:bodyPr/>
                    <a:lstStyle/>
                    <a:p>
                      <a:pPr algn="l"/>
                      <a:r>
                        <a:rPr kumimoji="1" lang="en-US" altLang="ja-JP" sz="2000" dirty="0">
                          <a:solidFill>
                            <a:schemeClr val="bg2">
                              <a:lumMod val="25000"/>
                            </a:schemeClr>
                          </a:solidFill>
                          <a:latin typeface="Univers" panose="020B0503020202020204" pitchFamily="34" charset="0"/>
                        </a:rPr>
                        <a:t>ImageNet</a:t>
                      </a:r>
                      <a:endParaRPr kumimoji="1" lang="ja-JP" altLang="en-US" sz="2000">
                        <a:solidFill>
                          <a:schemeClr val="bg2">
                            <a:lumMod val="25000"/>
                          </a:schemeClr>
                        </a:solidFill>
                        <a:latin typeface="Univers" panose="020B0503020202020204" pitchFamily="34" charset="0"/>
                      </a:endParaRPr>
                    </a:p>
                  </a:txBody>
                  <a:tcPr/>
                </a:tc>
                <a:tc>
                  <a:txBody>
                    <a:bodyPr/>
                    <a:lstStyle/>
                    <a:p>
                      <a:pPr algn="l"/>
                      <a:r>
                        <a:rPr kumimoji="1" lang="en-US" altLang="ja-JP" sz="2000" b="0" i="0" dirty="0">
                          <a:solidFill>
                            <a:schemeClr val="bg2">
                              <a:lumMod val="25000"/>
                            </a:schemeClr>
                          </a:solidFill>
                          <a:latin typeface="Helvetica Neue" panose="02000503000000020004" pitchFamily="2" charset="0"/>
                        </a:rPr>
                        <a:t>ImageNet</a:t>
                      </a:r>
                      <a:endParaRPr kumimoji="1" lang="ja-JP" altLang="en-US" sz="2000" b="0" i="0">
                        <a:solidFill>
                          <a:schemeClr val="bg2">
                            <a:lumMod val="25000"/>
                          </a:schemeClr>
                        </a:solidFill>
                        <a:latin typeface="Helvetica Neue" panose="02000503000000020004" pitchFamily="2" charset="0"/>
                      </a:endParaRPr>
                    </a:p>
                  </a:txBody>
                  <a:tcPr/>
                </a:tc>
                <a:extLst>
                  <a:ext uri="{0D108BD9-81ED-4DB2-BD59-A6C34878D82A}">
                    <a16:rowId xmlns:a16="http://schemas.microsoft.com/office/drawing/2014/main" val="47784764"/>
                  </a:ext>
                </a:extLst>
              </a:tr>
              <a:tr h="152813">
                <a:tc gridSpan="4">
                  <a:txBody>
                    <a:bodyPr/>
                    <a:lstStyle/>
                    <a:p>
                      <a:pPr algn="ctr"/>
                      <a:r>
                        <a:rPr kumimoji="1" lang="en-US" altLang="ja-JP" sz="2000" b="0" i="0" dirty="0">
                          <a:solidFill>
                            <a:schemeClr val="bg2">
                              <a:lumMod val="25000"/>
                            </a:schemeClr>
                          </a:solidFill>
                          <a:latin typeface="Helvetica Neue" panose="02000503000000020004" pitchFamily="2" charset="0"/>
                        </a:rPr>
                        <a:t>Recurrent Neural Networks (</a:t>
                      </a:r>
                      <a:r>
                        <a:rPr kumimoji="1" lang="ja-JP" altLang="en-US" sz="2000" b="0" i="0">
                          <a:solidFill>
                            <a:schemeClr val="bg2">
                              <a:lumMod val="25000"/>
                            </a:schemeClr>
                          </a:solidFill>
                          <a:latin typeface="Helvetica Neue" panose="02000503000000020004" pitchFamily="2" charset="0"/>
                        </a:rPr>
                        <a:t> </a:t>
                      </a:r>
                      <a:r>
                        <a:rPr kumimoji="1" lang="en-US" altLang="ja-JP" sz="2000" b="0" i="0" dirty="0">
                          <a:solidFill>
                            <a:schemeClr val="bg2">
                              <a:lumMod val="25000"/>
                            </a:schemeClr>
                          </a:solidFill>
                          <a:latin typeface="Helvetica Neue" panose="02000503000000020004" pitchFamily="2" charset="0"/>
                        </a:rPr>
                        <a:t>RNN</a:t>
                      </a:r>
                      <a:r>
                        <a:rPr kumimoji="1" lang="ja-JP" altLang="en-US" sz="2000" b="0" i="0">
                          <a:solidFill>
                            <a:schemeClr val="bg2">
                              <a:lumMod val="25000"/>
                            </a:schemeClr>
                          </a:solidFill>
                          <a:latin typeface="Helvetica Neue" panose="02000503000000020004" pitchFamily="2" charset="0"/>
                        </a:rPr>
                        <a:t> </a:t>
                      </a:r>
                      <a:r>
                        <a:rPr kumimoji="1" lang="en-US" altLang="ja-JP" sz="2000" b="0" i="0" dirty="0">
                          <a:solidFill>
                            <a:schemeClr val="bg2">
                              <a:lumMod val="25000"/>
                            </a:schemeClr>
                          </a:solidFill>
                          <a:latin typeface="Helvetica Neue" panose="02000503000000020004" pitchFamily="2" charset="0"/>
                        </a:rPr>
                        <a:t>)</a:t>
                      </a:r>
                      <a:endParaRPr kumimoji="1" lang="ja-JP" altLang="en-US" sz="2000" b="0" i="0">
                        <a:solidFill>
                          <a:schemeClr val="bg2">
                            <a:lumMod val="25000"/>
                          </a:schemeClr>
                        </a:solidFill>
                        <a:latin typeface="Helvetica Neue" panose="02000503000000020004" pitchFamily="2" charset="0"/>
                      </a:endParaRPr>
                    </a:p>
                  </a:txBody>
                  <a:tcPr/>
                </a:tc>
                <a:tc hMerge="1">
                  <a:txBody>
                    <a:bodyPr/>
                    <a:lstStyle/>
                    <a:p>
                      <a:endParaRPr kumimoji="1" lang="ja-JP" altLang="en-US">
                        <a:latin typeface="Univers" panose="020B0503020202020204" pitchFamily="34" charset="0"/>
                      </a:endParaRPr>
                    </a:p>
                  </a:txBody>
                  <a:tcPr/>
                </a:tc>
                <a:tc hMerge="1">
                  <a:txBody>
                    <a:bodyPr/>
                    <a:lstStyle/>
                    <a:p>
                      <a:endParaRPr kumimoji="1" lang="ja-JP" altLang="en-US"/>
                    </a:p>
                  </a:txBody>
                  <a:tcPr/>
                </a:tc>
                <a:tc hMerge="1">
                  <a:txBody>
                    <a:bodyPr/>
                    <a:lstStyle/>
                    <a:p>
                      <a:pPr algn="ctr"/>
                      <a:endParaRPr kumimoji="1" lang="ja-JP" altLang="en-US" sz="2000">
                        <a:solidFill>
                          <a:schemeClr val="bg2">
                            <a:lumMod val="25000"/>
                          </a:schemeClr>
                        </a:solidFill>
                        <a:latin typeface="Univers" panose="020B0503020202020204" pitchFamily="34" charset="0"/>
                      </a:endParaRPr>
                    </a:p>
                  </a:txBody>
                  <a:tcPr/>
                </a:tc>
                <a:extLst>
                  <a:ext uri="{0D108BD9-81ED-4DB2-BD59-A6C34878D82A}">
                    <a16:rowId xmlns:a16="http://schemas.microsoft.com/office/drawing/2014/main" val="3432621543"/>
                  </a:ext>
                </a:extLst>
              </a:tr>
              <a:tr h="505459">
                <a:tc>
                  <a:txBody>
                    <a:bodyPr/>
                    <a:lstStyle/>
                    <a:p>
                      <a:pPr algn="l">
                        <a:lnSpc>
                          <a:spcPct val="100000"/>
                        </a:lnSpc>
                      </a:pPr>
                      <a:r>
                        <a:rPr kumimoji="1" lang="en-US" altLang="ja-JP" sz="2000" b="0" i="0" dirty="0">
                          <a:solidFill>
                            <a:schemeClr val="bg2">
                              <a:lumMod val="25000"/>
                            </a:schemeClr>
                          </a:solidFill>
                          <a:latin typeface="Helvetica Neue" panose="02000503000000020004" pitchFamily="2" charset="0"/>
                        </a:rPr>
                        <a:t>Neural Machine Translation ( NMT )</a:t>
                      </a:r>
                      <a:endParaRPr kumimoji="1" lang="ja-JP" altLang="en-US" sz="2000" b="0" i="0">
                        <a:solidFill>
                          <a:schemeClr val="bg2">
                            <a:lumMod val="25000"/>
                          </a:schemeClr>
                        </a:solidFill>
                        <a:latin typeface="Helvetica Neue" panose="0200050300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2000" b="0" i="0" kern="1200" dirty="0">
                          <a:solidFill>
                            <a:schemeClr val="bg2">
                              <a:lumMod val="25000"/>
                            </a:schemeClr>
                          </a:solidFill>
                          <a:effectLst/>
                          <a:latin typeface="Helvetica Neue" panose="02000503000000020004" pitchFamily="2" charset="0"/>
                        </a:rPr>
                        <a:t>4 recurrent layers followed by </a:t>
                      </a:r>
                      <a:br>
                        <a:rPr kumimoji="1" lang="en" altLang="ja-JP" sz="2000" b="0" i="0" kern="1200" dirty="0">
                          <a:solidFill>
                            <a:schemeClr val="bg2">
                              <a:lumMod val="25000"/>
                            </a:schemeClr>
                          </a:solidFill>
                          <a:effectLst/>
                          <a:latin typeface="Helvetica Neue" panose="02000503000000020004" pitchFamily="2" charset="0"/>
                        </a:rPr>
                      </a:br>
                      <a:r>
                        <a:rPr kumimoji="1" lang="en" altLang="ja-JP" sz="2000" b="0" i="0" kern="1200" dirty="0">
                          <a:solidFill>
                            <a:schemeClr val="bg2">
                              <a:lumMod val="25000"/>
                            </a:schemeClr>
                          </a:solidFill>
                          <a:effectLst/>
                          <a:latin typeface="Helvetica Neue" panose="02000503000000020004" pitchFamily="2" charset="0"/>
                        </a:rPr>
                        <a:t>an attention and a </a:t>
                      </a:r>
                      <a:r>
                        <a:rPr kumimoji="1" lang="en" altLang="ja-JP" sz="2000" b="0" i="0" kern="1200" dirty="0" err="1">
                          <a:solidFill>
                            <a:schemeClr val="bg2">
                              <a:lumMod val="25000"/>
                            </a:schemeClr>
                          </a:solidFill>
                          <a:effectLst/>
                          <a:latin typeface="Helvetica Neue" panose="02000503000000020004" pitchFamily="2" charset="0"/>
                        </a:rPr>
                        <a:t>softmax</a:t>
                      </a:r>
                      <a:r>
                        <a:rPr kumimoji="1" lang="en" altLang="ja-JP" sz="2000" b="0" i="0" kern="1200" dirty="0">
                          <a:solidFill>
                            <a:schemeClr val="bg2">
                              <a:lumMod val="25000"/>
                            </a:schemeClr>
                          </a:solidFill>
                          <a:effectLst/>
                          <a:latin typeface="Helvetica Neue" panose="02000503000000020004" pitchFamily="2" charset="0"/>
                        </a:rPr>
                        <a:t> layer </a:t>
                      </a:r>
                      <a:endParaRPr lang="en" altLang="ja-JP" sz="2000" b="0" i="0" dirty="0">
                        <a:solidFill>
                          <a:schemeClr val="bg2">
                            <a:lumMod val="25000"/>
                          </a:schemeClr>
                        </a:solidFill>
                        <a:latin typeface="Helvetica Neue" panose="02000503000000020004" pitchFamily="2" charset="0"/>
                      </a:endParaRPr>
                    </a:p>
                  </a:txBody>
                  <a:tcPr/>
                </a:tc>
                <a:tc gridSpan="2">
                  <a:txBody>
                    <a:bodyPr/>
                    <a:lstStyle/>
                    <a:p>
                      <a:pPr algn="l"/>
                      <a:r>
                        <a:rPr kumimoji="1" lang="en-US" altLang="ja-JP" sz="2000" b="0" i="0" dirty="0">
                          <a:solidFill>
                            <a:schemeClr val="bg2">
                              <a:lumMod val="25000"/>
                            </a:schemeClr>
                          </a:solidFill>
                          <a:latin typeface="Helvetica Neue" panose="02000503000000020004" pitchFamily="2" charset="0"/>
                        </a:rPr>
                        <a:t>WMT English-German</a:t>
                      </a:r>
                      <a:endParaRPr kumimoji="1" lang="ja-JP" altLang="en-US" sz="2000" b="0" i="0">
                        <a:solidFill>
                          <a:schemeClr val="bg2">
                            <a:lumMod val="25000"/>
                          </a:schemeClr>
                        </a:solidFill>
                        <a:latin typeface="Helvetica Neue" panose="02000503000000020004" pitchFamily="2" charset="0"/>
                      </a:endParaRPr>
                    </a:p>
                  </a:txBody>
                  <a:tcPr/>
                </a:tc>
                <a:tc hMerge="1">
                  <a:txBody>
                    <a:bodyPr/>
                    <a:lstStyle/>
                    <a:p>
                      <a:pPr algn="l"/>
                      <a:endParaRPr kumimoji="1" lang="ja-JP" altLang="en-US" sz="2000">
                        <a:solidFill>
                          <a:schemeClr val="bg2">
                            <a:lumMod val="25000"/>
                          </a:schemeClr>
                        </a:solidFill>
                        <a:latin typeface="Univers" panose="020B0503020202020204" pitchFamily="34" charset="0"/>
                      </a:endParaRPr>
                    </a:p>
                  </a:txBody>
                  <a:tcPr/>
                </a:tc>
                <a:extLst>
                  <a:ext uri="{0D108BD9-81ED-4DB2-BD59-A6C34878D82A}">
                    <a16:rowId xmlns:a16="http://schemas.microsoft.com/office/drawing/2014/main" val="3805870661"/>
                  </a:ext>
                </a:extLst>
              </a:tr>
            </a:tbl>
          </a:graphicData>
        </a:graphic>
      </p:graphicFrame>
    </p:spTree>
    <p:extLst>
      <p:ext uri="{BB962C8B-B14F-4D97-AF65-F5344CB8AC3E}">
        <p14:creationId xmlns:p14="http://schemas.microsoft.com/office/powerpoint/2010/main" val="2297487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4747D-38B5-F34C-A017-B061109C59DB}"/>
              </a:ext>
            </a:extLst>
          </p:cNvPr>
          <p:cNvSpPr>
            <a:spLocks noGrp="1"/>
          </p:cNvSpPr>
          <p:nvPr>
            <p:ph type="title"/>
          </p:nvPr>
        </p:nvSpPr>
        <p:spPr/>
        <p:txBody>
          <a:bodyPr/>
          <a:lstStyle/>
          <a:p>
            <a:r>
              <a:rPr lang="en-US" altLang="ja-JP" b="0" dirty="0"/>
              <a:t>Per-iteration training performance </a:t>
            </a:r>
            <a:endParaRPr kumimoji="1" lang="ja-JP" altLang="en-US" b="0"/>
          </a:p>
        </p:txBody>
      </p:sp>
      <p:sp>
        <p:nvSpPr>
          <p:cNvPr id="3" name="テキスト プレースホルダー 2">
            <a:extLst>
              <a:ext uri="{FF2B5EF4-FFF2-40B4-BE49-F238E27FC236}">
                <a16:creationId xmlns:a16="http://schemas.microsoft.com/office/drawing/2014/main" id="{1DDF9EC0-A2D7-3249-B8E1-DAFEF99AD5F1}"/>
              </a:ext>
            </a:extLst>
          </p:cNvPr>
          <p:cNvSpPr>
            <a:spLocks noGrp="1"/>
          </p:cNvSpPr>
          <p:nvPr>
            <p:ph type="body" sz="quarter" idx="10"/>
          </p:nvPr>
        </p:nvSpPr>
        <p:spPr>
          <a:xfrm>
            <a:off x="587828" y="1346723"/>
            <a:ext cx="11016343" cy="4593090"/>
          </a:xfrm>
        </p:spPr>
        <p:txBody>
          <a:bodyPr/>
          <a:lstStyle/>
          <a:p>
            <a:pPr marL="0" indent="0">
              <a:buNone/>
            </a:pPr>
            <a:r>
              <a:rPr kumimoji="1" lang="en-US" altLang="ja-JP" dirty="0"/>
              <a:t> </a:t>
            </a:r>
            <a:endParaRPr kumimoji="1" lang="ja-JP" altLang="en-US"/>
          </a:p>
        </p:txBody>
      </p:sp>
      <p:sp>
        <p:nvSpPr>
          <p:cNvPr id="4" name="スライド番号プレースホルダー 3">
            <a:extLst>
              <a:ext uri="{FF2B5EF4-FFF2-40B4-BE49-F238E27FC236}">
                <a16:creationId xmlns:a16="http://schemas.microsoft.com/office/drawing/2014/main" id="{72457EAA-7B84-FE49-A58B-DEB2415B4805}"/>
              </a:ext>
            </a:extLst>
          </p:cNvPr>
          <p:cNvSpPr>
            <a:spLocks noGrp="1"/>
          </p:cNvSpPr>
          <p:nvPr>
            <p:ph type="sldNum" sz="quarter" idx="12"/>
          </p:nvPr>
        </p:nvSpPr>
        <p:spPr/>
        <p:txBody>
          <a:bodyPr/>
          <a:lstStyle/>
          <a:p>
            <a:fld id="{B817670A-684B-CF4C-99EB-673346015194}" type="slidenum">
              <a:rPr lang="ja-JP" altLang="en-US" smtClean="0"/>
              <a:pPr/>
              <a:t>30</a:t>
            </a:fld>
            <a:endParaRPr lang="ja-JP" altLang="en-US"/>
          </a:p>
        </p:txBody>
      </p:sp>
      <p:pic>
        <p:nvPicPr>
          <p:cNvPr id="6" name="図 5" descr="地図, テキスト が含まれている画像&#10;&#10;自動的に生成された説明">
            <a:extLst>
              <a:ext uri="{FF2B5EF4-FFF2-40B4-BE49-F238E27FC236}">
                <a16:creationId xmlns:a16="http://schemas.microsoft.com/office/drawing/2014/main" id="{3DED6857-0F7A-CA4E-B135-D5CB2784298E}"/>
              </a:ext>
            </a:extLst>
          </p:cNvPr>
          <p:cNvPicPr>
            <a:picLocks noChangeAspect="1"/>
          </p:cNvPicPr>
          <p:nvPr/>
        </p:nvPicPr>
        <p:blipFill rotWithShape="1">
          <a:blip r:embed="rId3"/>
          <a:srcRect l="52695" t="12183" r="2546" b="60347"/>
          <a:stretch/>
        </p:blipFill>
        <p:spPr>
          <a:xfrm>
            <a:off x="972548" y="1487956"/>
            <a:ext cx="4655129" cy="3243446"/>
          </a:xfrm>
          <a:prstGeom prst="rect">
            <a:avLst/>
          </a:prstGeom>
        </p:spPr>
      </p:pic>
      <p:pic>
        <p:nvPicPr>
          <p:cNvPr id="8" name="図 7" descr="地図, テキスト が含まれている画像&#10;&#10;自動的に生成された説明">
            <a:extLst>
              <a:ext uri="{FF2B5EF4-FFF2-40B4-BE49-F238E27FC236}">
                <a16:creationId xmlns:a16="http://schemas.microsoft.com/office/drawing/2014/main" id="{CBDABEC5-1BC7-AC4E-9520-949A5EBDE9C2}"/>
              </a:ext>
            </a:extLst>
          </p:cNvPr>
          <p:cNvPicPr>
            <a:picLocks noChangeAspect="1"/>
          </p:cNvPicPr>
          <p:nvPr/>
        </p:nvPicPr>
        <p:blipFill rotWithShape="1">
          <a:blip r:embed="rId3"/>
          <a:srcRect l="1588" t="526" r="-1588" b="87151"/>
          <a:stretch/>
        </p:blipFill>
        <p:spPr>
          <a:xfrm>
            <a:off x="1552633" y="4988555"/>
            <a:ext cx="9547067" cy="1335648"/>
          </a:xfrm>
          <a:prstGeom prst="rect">
            <a:avLst/>
          </a:prstGeom>
        </p:spPr>
      </p:pic>
      <p:pic>
        <p:nvPicPr>
          <p:cNvPr id="7" name="図 6" descr="地図, テキスト が含まれている画像&#10;&#10;自動的に生成された説明">
            <a:extLst>
              <a:ext uri="{FF2B5EF4-FFF2-40B4-BE49-F238E27FC236}">
                <a16:creationId xmlns:a16="http://schemas.microsoft.com/office/drawing/2014/main" id="{EBF879CA-C9EF-3347-9C4A-D0AE8CEB99A5}"/>
              </a:ext>
            </a:extLst>
          </p:cNvPr>
          <p:cNvPicPr>
            <a:picLocks noChangeAspect="1"/>
          </p:cNvPicPr>
          <p:nvPr/>
        </p:nvPicPr>
        <p:blipFill rotWithShape="1">
          <a:blip r:embed="rId3"/>
          <a:srcRect l="52804" t="67015" r="2437" b="5515"/>
          <a:stretch/>
        </p:blipFill>
        <p:spPr>
          <a:xfrm>
            <a:off x="6680481" y="1360719"/>
            <a:ext cx="4655127" cy="3243446"/>
          </a:xfrm>
          <a:prstGeom prst="rect">
            <a:avLst/>
          </a:prstGeom>
        </p:spPr>
      </p:pic>
      <p:sp>
        <p:nvSpPr>
          <p:cNvPr id="5" name="テキスト ボックス 4">
            <a:extLst>
              <a:ext uri="{FF2B5EF4-FFF2-40B4-BE49-F238E27FC236}">
                <a16:creationId xmlns:a16="http://schemas.microsoft.com/office/drawing/2014/main" id="{AD2677B8-EF85-6240-AABB-C7F86B5A1ADA}"/>
              </a:ext>
            </a:extLst>
          </p:cNvPr>
          <p:cNvSpPr txBox="1"/>
          <p:nvPr/>
        </p:nvSpPr>
        <p:spPr>
          <a:xfrm>
            <a:off x="4497750" y="4604165"/>
            <a:ext cx="1781257"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Num. Devices</a:t>
            </a:r>
            <a:endParaRPr kumimoji="1" lang="ja-JP" altLang="en-US" sz="2000">
              <a:solidFill>
                <a:schemeClr val="bg2">
                  <a:lumMod val="25000"/>
                </a:schemeClr>
              </a:solidFill>
              <a:latin typeface="Helvetica Neue" panose="02000503000000020004" pitchFamily="2" charset="0"/>
            </a:endParaRPr>
          </a:p>
        </p:txBody>
      </p:sp>
      <p:sp>
        <p:nvSpPr>
          <p:cNvPr id="9" name="テキスト ボックス 8">
            <a:extLst>
              <a:ext uri="{FF2B5EF4-FFF2-40B4-BE49-F238E27FC236}">
                <a16:creationId xmlns:a16="http://schemas.microsoft.com/office/drawing/2014/main" id="{9571412E-C59F-B640-8C2B-2E55C4B3A925}"/>
              </a:ext>
            </a:extLst>
          </p:cNvPr>
          <p:cNvSpPr txBox="1"/>
          <p:nvPr/>
        </p:nvSpPr>
        <p:spPr>
          <a:xfrm>
            <a:off x="10325922" y="4588445"/>
            <a:ext cx="1781257"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Num. Devices</a:t>
            </a:r>
            <a:endParaRPr kumimoji="1" lang="ja-JP" altLang="en-US" sz="2000">
              <a:solidFill>
                <a:schemeClr val="bg2">
                  <a:lumMod val="25000"/>
                </a:schemeClr>
              </a:solidFill>
              <a:latin typeface="Helvetica Neue" panose="02000503000000020004" pitchFamily="2" charset="0"/>
            </a:endParaRPr>
          </a:p>
        </p:txBody>
      </p:sp>
      <p:sp>
        <p:nvSpPr>
          <p:cNvPr id="10" name="テキスト ボックス 9">
            <a:extLst>
              <a:ext uri="{FF2B5EF4-FFF2-40B4-BE49-F238E27FC236}">
                <a16:creationId xmlns:a16="http://schemas.microsoft.com/office/drawing/2014/main" id="{4EACC49D-F90F-4B4C-9617-19D9D71770E2}"/>
              </a:ext>
            </a:extLst>
          </p:cNvPr>
          <p:cNvSpPr txBox="1"/>
          <p:nvPr/>
        </p:nvSpPr>
        <p:spPr>
          <a:xfrm rot="16200000">
            <a:off x="-1019663" y="2822408"/>
            <a:ext cx="3615092"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 Num. Samples/second/GPU</a:t>
            </a:r>
            <a:endParaRPr kumimoji="1" lang="ja-JP" altLang="en-US" sz="2000">
              <a:solidFill>
                <a:schemeClr val="bg2">
                  <a:lumMod val="25000"/>
                </a:schemeClr>
              </a:solidFill>
              <a:latin typeface="Helvetica Neue" panose="02000503000000020004" pitchFamily="2" charset="0"/>
            </a:endParaRPr>
          </a:p>
        </p:txBody>
      </p:sp>
      <p:sp>
        <p:nvSpPr>
          <p:cNvPr id="11" name="テキスト ボックス 10">
            <a:extLst>
              <a:ext uri="{FF2B5EF4-FFF2-40B4-BE49-F238E27FC236}">
                <a16:creationId xmlns:a16="http://schemas.microsoft.com/office/drawing/2014/main" id="{DBB9C36C-E318-D642-A3FF-D736D189CD7B}"/>
              </a:ext>
            </a:extLst>
          </p:cNvPr>
          <p:cNvSpPr txBox="1"/>
          <p:nvPr/>
        </p:nvSpPr>
        <p:spPr>
          <a:xfrm rot="16200000">
            <a:off x="4753942" y="2749731"/>
            <a:ext cx="3544560"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rPr>
              <a:t>Num. Samples/second/GPU</a:t>
            </a:r>
            <a:endParaRPr kumimoji="1" lang="ja-JP" altLang="en-US" sz="2000">
              <a:solidFill>
                <a:schemeClr val="bg2">
                  <a:lumMod val="25000"/>
                </a:schemeClr>
              </a:solidFill>
              <a:latin typeface="Helvetica Neue" panose="02000503000000020004" pitchFamily="2" charset="0"/>
            </a:endParaRPr>
          </a:p>
        </p:txBody>
      </p:sp>
      <p:sp>
        <p:nvSpPr>
          <p:cNvPr id="14" name="正方形/長方形 13">
            <a:extLst>
              <a:ext uri="{FF2B5EF4-FFF2-40B4-BE49-F238E27FC236}">
                <a16:creationId xmlns:a16="http://schemas.microsoft.com/office/drawing/2014/main" id="{3C864825-8936-1A43-9928-2F115F9BD6D2}"/>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
        <p:nvSpPr>
          <p:cNvPr id="15" name="テキスト ボックス 14">
            <a:extLst>
              <a:ext uri="{FF2B5EF4-FFF2-40B4-BE49-F238E27FC236}">
                <a16:creationId xmlns:a16="http://schemas.microsoft.com/office/drawing/2014/main" id="{4A61278F-D60B-7649-A2BB-E5AD5002F30C}"/>
              </a:ext>
            </a:extLst>
          </p:cNvPr>
          <p:cNvSpPr txBox="1"/>
          <p:nvPr/>
        </p:nvSpPr>
        <p:spPr>
          <a:xfrm>
            <a:off x="18261" y="6264719"/>
            <a:ext cx="5197257" cy="584775"/>
          </a:xfrm>
          <a:prstGeom prst="rect">
            <a:avLst/>
          </a:prstGeom>
          <a:noFill/>
        </p:spPr>
        <p:txBody>
          <a:bodyPr wrap="none" rtlCol="0">
            <a:spAutoFit/>
          </a:bodyPr>
          <a:lstStyle/>
          <a:p>
            <a:r>
              <a:rPr lang="en-US" altLang="ja-JP" sz="1600" dirty="0">
                <a:solidFill>
                  <a:schemeClr val="bg2">
                    <a:lumMod val="50000"/>
                  </a:schemeClr>
                </a:solidFill>
                <a:latin typeface="Helvetica Neue" panose="02000503000000020004" pitchFamily="2" charset="0"/>
              </a:rPr>
              <a:t>Expert-designed strategy of CNN = </a:t>
            </a:r>
            <a:r>
              <a:rPr lang="en-US" altLang="ja-JP" sz="1600" dirty="0" err="1">
                <a:solidFill>
                  <a:schemeClr val="bg2">
                    <a:lumMod val="50000"/>
                  </a:schemeClr>
                </a:solidFill>
                <a:latin typeface="Helvetica Neue" panose="02000503000000020004" pitchFamily="2" charset="0"/>
              </a:rPr>
              <a:t>Krizhevsky</a:t>
            </a:r>
            <a:r>
              <a:rPr lang="en-US" altLang="ja-JP" sz="1600" dirty="0">
                <a:solidFill>
                  <a:schemeClr val="bg2">
                    <a:lumMod val="50000"/>
                  </a:schemeClr>
                </a:solidFill>
                <a:latin typeface="Helvetica Neue" panose="02000503000000020004" pitchFamily="2" charset="0"/>
              </a:rPr>
              <a:t> ( 2014 )</a:t>
            </a:r>
          </a:p>
          <a:p>
            <a:r>
              <a:rPr lang="en-US" altLang="ja-JP" sz="1600" dirty="0">
                <a:solidFill>
                  <a:schemeClr val="bg2">
                    <a:lumMod val="50000"/>
                  </a:schemeClr>
                </a:solidFill>
                <a:latin typeface="Helvetica Neue" panose="02000503000000020004" pitchFamily="2" charset="0"/>
              </a:rPr>
              <a:t>Expert-designed strategy of RNN = Wu et al. ( 2016 )</a:t>
            </a:r>
            <a:r>
              <a:rPr kumimoji="1" lang="en-US" altLang="ja-JP" sz="1600" dirty="0">
                <a:solidFill>
                  <a:schemeClr val="bg2">
                    <a:lumMod val="50000"/>
                  </a:schemeClr>
                </a:solidFill>
                <a:latin typeface="Helvetica Neue" panose="02000503000000020004" pitchFamily="2" charset="0"/>
              </a:rPr>
              <a:t> </a:t>
            </a:r>
            <a:endParaRPr kumimoji="1" lang="ja-JP" altLang="en-US" sz="1600">
              <a:solidFill>
                <a:schemeClr val="bg2">
                  <a:lumMod val="50000"/>
                </a:schemeClr>
              </a:solidFill>
              <a:latin typeface="Helvetica Neue" panose="02000503000000020004" pitchFamily="2" charset="0"/>
            </a:endParaRPr>
          </a:p>
        </p:txBody>
      </p:sp>
      <p:cxnSp>
        <p:nvCxnSpPr>
          <p:cNvPr id="16" name="直線矢印コネクタ 15">
            <a:extLst>
              <a:ext uri="{FF2B5EF4-FFF2-40B4-BE49-F238E27FC236}">
                <a16:creationId xmlns:a16="http://schemas.microsoft.com/office/drawing/2014/main" id="{DC7C15DC-73EE-A348-AD1A-7DC5F1640212}"/>
              </a:ext>
            </a:extLst>
          </p:cNvPr>
          <p:cNvCxnSpPr>
            <a:cxnSpLocks/>
          </p:cNvCxnSpPr>
          <p:nvPr/>
        </p:nvCxnSpPr>
        <p:spPr>
          <a:xfrm rot="5400000" flipH="1">
            <a:off x="10319417" y="3021439"/>
            <a:ext cx="1891864" cy="0"/>
          </a:xfrm>
          <a:prstGeom prst="straightConnector1">
            <a:avLst/>
          </a:prstGeom>
          <a:ln w="254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F7BE8E7-0AAC-DA44-B4C0-458E5B327B4C}"/>
              </a:ext>
            </a:extLst>
          </p:cNvPr>
          <p:cNvSpPr txBox="1"/>
          <p:nvPr/>
        </p:nvSpPr>
        <p:spPr>
          <a:xfrm rot="5400000">
            <a:off x="10582527" y="2918759"/>
            <a:ext cx="1941557"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Higher</a:t>
            </a:r>
            <a:r>
              <a:rPr kumimoji="1"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 is better</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45658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A4D8E59D-8B02-1741-BB65-F0B278E74BB4}"/>
              </a:ext>
            </a:extLst>
          </p:cNvPr>
          <p:cNvSpPr>
            <a:spLocks noGrp="1"/>
          </p:cNvSpPr>
          <p:nvPr>
            <p:ph type="title"/>
          </p:nvPr>
        </p:nvSpPr>
        <p:spPr/>
        <p:txBody>
          <a:bodyPr/>
          <a:lstStyle/>
          <a:p>
            <a:r>
              <a:rPr kumimoji="1" lang="en-US" altLang="ja-JP" b="0" dirty="0"/>
              <a:t>Comparison of parallelization perfor</a:t>
            </a:r>
            <a:r>
              <a:rPr lang="en-US" altLang="ja-JP" b="0" dirty="0"/>
              <a:t>mance</a:t>
            </a:r>
            <a:endParaRPr kumimoji="1" lang="ja-JP" altLang="en-US" b="0"/>
          </a:p>
        </p:txBody>
      </p:sp>
      <p:sp>
        <p:nvSpPr>
          <p:cNvPr id="5" name="テキスト プレースホルダー 4">
            <a:extLst>
              <a:ext uri="{FF2B5EF4-FFF2-40B4-BE49-F238E27FC236}">
                <a16:creationId xmlns:a16="http://schemas.microsoft.com/office/drawing/2014/main" id="{83B1C8DE-23E4-3349-A85C-A6C36971804F}"/>
              </a:ext>
            </a:extLst>
          </p:cNvPr>
          <p:cNvSpPr>
            <a:spLocks noGrp="1"/>
          </p:cNvSpPr>
          <p:nvPr>
            <p:ph type="body" sz="quarter" idx="10"/>
          </p:nvPr>
        </p:nvSpPr>
        <p:spPr/>
        <p:txBody>
          <a:bodyPr>
            <a:normAutofit/>
          </a:bodyPr>
          <a:lstStyle/>
          <a:p>
            <a:pPr marL="0" indent="0">
              <a:buNone/>
            </a:pPr>
            <a:r>
              <a:rPr lang="en" altLang="ja-JP" dirty="0"/>
              <a:t>  </a:t>
            </a:r>
          </a:p>
        </p:txBody>
      </p:sp>
      <p:pic>
        <p:nvPicPr>
          <p:cNvPr id="3" name="図 2" descr="スクリーンショット が含まれている画像&#10;&#10;自動的に生成された説明">
            <a:extLst>
              <a:ext uri="{FF2B5EF4-FFF2-40B4-BE49-F238E27FC236}">
                <a16:creationId xmlns:a16="http://schemas.microsoft.com/office/drawing/2014/main" id="{8B148EC8-ABE1-0543-BC81-9013EB3CD516}"/>
              </a:ext>
            </a:extLst>
          </p:cNvPr>
          <p:cNvPicPr>
            <a:picLocks noChangeAspect="1"/>
          </p:cNvPicPr>
          <p:nvPr/>
        </p:nvPicPr>
        <p:blipFill>
          <a:blip r:embed="rId3"/>
          <a:stretch>
            <a:fillRect/>
          </a:stretch>
        </p:blipFill>
        <p:spPr>
          <a:xfrm>
            <a:off x="1007139" y="1627675"/>
            <a:ext cx="10177718" cy="3445221"/>
          </a:xfrm>
          <a:prstGeom prst="rect">
            <a:avLst/>
          </a:prstGeom>
        </p:spPr>
      </p:pic>
      <p:sp>
        <p:nvSpPr>
          <p:cNvPr id="2" name="テキスト ボックス 1">
            <a:extLst>
              <a:ext uri="{FF2B5EF4-FFF2-40B4-BE49-F238E27FC236}">
                <a16:creationId xmlns:a16="http://schemas.microsoft.com/office/drawing/2014/main" id="{1EDC83F0-F4B6-B94D-9793-7CE75D291F25}"/>
              </a:ext>
            </a:extLst>
          </p:cNvPr>
          <p:cNvSpPr txBox="1"/>
          <p:nvPr/>
        </p:nvSpPr>
        <p:spPr>
          <a:xfrm>
            <a:off x="1348544" y="5276338"/>
            <a:ext cx="9036448" cy="738664"/>
          </a:xfrm>
          <a:prstGeom prst="rect">
            <a:avLst/>
          </a:prstGeom>
          <a:noFill/>
        </p:spPr>
        <p:txBody>
          <a:bodyPr wrap="none" rtlCol="0">
            <a:spAutoFit/>
          </a:bodyPr>
          <a:lstStyle/>
          <a:p>
            <a:r>
              <a:rPr lang="en" altLang="ja-JP" sz="2400" dirty="0">
                <a:solidFill>
                  <a:schemeClr val="bg2">
                    <a:lumMod val="25000"/>
                  </a:schemeClr>
                </a:solidFill>
                <a:latin typeface="Helvetica Neue" panose="02000503000000020004" pitchFamily="2" charset="0"/>
              </a:rPr>
              <a:t>Parallelization performance for NMT on 64 K80 GPUs (16 nodes)</a:t>
            </a:r>
          </a:p>
          <a:p>
            <a:endParaRPr kumimoji="1" lang="ja-JP" altLang="en-US"/>
          </a:p>
        </p:txBody>
      </p:sp>
      <p:sp>
        <p:nvSpPr>
          <p:cNvPr id="9" name="正方形/長方形 8">
            <a:extLst>
              <a:ext uri="{FF2B5EF4-FFF2-40B4-BE49-F238E27FC236}">
                <a16:creationId xmlns:a16="http://schemas.microsoft.com/office/drawing/2014/main" id="{E268639D-36DC-EE42-B789-89D7AFC53B95}"/>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
        <p:nvSpPr>
          <p:cNvPr id="10" name="テキスト ボックス 9">
            <a:extLst>
              <a:ext uri="{FF2B5EF4-FFF2-40B4-BE49-F238E27FC236}">
                <a16:creationId xmlns:a16="http://schemas.microsoft.com/office/drawing/2014/main" id="{40E05A6D-4D02-0446-AF4E-91F427C224DB}"/>
              </a:ext>
            </a:extLst>
          </p:cNvPr>
          <p:cNvSpPr txBox="1"/>
          <p:nvPr/>
        </p:nvSpPr>
        <p:spPr>
          <a:xfrm>
            <a:off x="18261" y="6264719"/>
            <a:ext cx="4337534" cy="584775"/>
          </a:xfrm>
          <a:prstGeom prst="rect">
            <a:avLst/>
          </a:prstGeom>
          <a:noFill/>
        </p:spPr>
        <p:txBody>
          <a:bodyPr wrap="none" rtlCol="0">
            <a:spAutoFit/>
          </a:bodyPr>
          <a:lstStyle/>
          <a:p>
            <a:endParaRPr lang="en-US" altLang="ja-JP" sz="1600" dirty="0">
              <a:solidFill>
                <a:schemeClr val="bg2">
                  <a:lumMod val="50000"/>
                </a:schemeClr>
              </a:solidFill>
              <a:latin typeface="Helvetica Neue" panose="02000503000000020004" pitchFamily="2" charset="0"/>
            </a:endParaRPr>
          </a:p>
          <a:p>
            <a:r>
              <a:rPr lang="en-US" altLang="ja-JP" sz="1600" dirty="0">
                <a:solidFill>
                  <a:schemeClr val="bg2">
                    <a:lumMod val="50000"/>
                  </a:schemeClr>
                </a:solidFill>
                <a:latin typeface="Helvetica Neue" panose="02000503000000020004" pitchFamily="2" charset="0"/>
              </a:rPr>
              <a:t>Expert-designed strategy = Wu et al. ( 2016 )</a:t>
            </a:r>
            <a:r>
              <a:rPr kumimoji="1" lang="en-US" altLang="ja-JP" sz="1600" dirty="0">
                <a:solidFill>
                  <a:schemeClr val="bg2">
                    <a:lumMod val="50000"/>
                  </a:schemeClr>
                </a:solidFill>
                <a:latin typeface="Helvetica Neue" panose="02000503000000020004" pitchFamily="2" charset="0"/>
              </a:rPr>
              <a:t> </a:t>
            </a:r>
            <a:endParaRPr kumimoji="1" lang="ja-JP" altLang="en-US" sz="1600">
              <a:solidFill>
                <a:schemeClr val="bg2">
                  <a:lumMod val="50000"/>
                </a:schemeClr>
              </a:solidFill>
              <a:latin typeface="Helvetica Neue" panose="02000503000000020004" pitchFamily="2" charset="0"/>
            </a:endParaRPr>
          </a:p>
        </p:txBody>
      </p:sp>
      <p:cxnSp>
        <p:nvCxnSpPr>
          <p:cNvPr id="11" name="直線矢印コネクタ 10">
            <a:extLst>
              <a:ext uri="{FF2B5EF4-FFF2-40B4-BE49-F238E27FC236}">
                <a16:creationId xmlns:a16="http://schemas.microsoft.com/office/drawing/2014/main" id="{5306912B-C8BF-5345-9F26-6638C6960A93}"/>
              </a:ext>
            </a:extLst>
          </p:cNvPr>
          <p:cNvCxnSpPr>
            <a:cxnSpLocks/>
          </p:cNvCxnSpPr>
          <p:nvPr/>
        </p:nvCxnSpPr>
        <p:spPr>
          <a:xfrm rot="16200000" flipH="1">
            <a:off x="10408986" y="2889639"/>
            <a:ext cx="1891864" cy="0"/>
          </a:xfrm>
          <a:prstGeom prst="straightConnector1">
            <a:avLst/>
          </a:prstGeom>
          <a:ln w="254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F0558C0-7234-544F-8660-76A26A45F3A7}"/>
              </a:ext>
            </a:extLst>
          </p:cNvPr>
          <p:cNvSpPr txBox="1"/>
          <p:nvPr/>
        </p:nvSpPr>
        <p:spPr>
          <a:xfrm rot="5400000">
            <a:off x="10667840" y="2689584"/>
            <a:ext cx="1891865"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Lower is better</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85042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BD5FC5-A029-5146-8BA0-B391D9F7E402}"/>
              </a:ext>
            </a:extLst>
          </p:cNvPr>
          <p:cNvSpPr>
            <a:spLocks noGrp="1"/>
          </p:cNvSpPr>
          <p:nvPr>
            <p:ph type="title"/>
          </p:nvPr>
        </p:nvSpPr>
        <p:spPr/>
        <p:txBody>
          <a:bodyPr>
            <a:normAutofit/>
          </a:bodyPr>
          <a:lstStyle/>
          <a:p>
            <a:r>
              <a:rPr lang="en" altLang="ja-JP" b="0" dirty="0"/>
              <a:t>Comparison Different Automated Frameworks</a:t>
            </a:r>
            <a:endParaRPr kumimoji="1" lang="ja-JP" altLang="en-US" b="0"/>
          </a:p>
        </p:txBody>
      </p:sp>
      <p:sp>
        <p:nvSpPr>
          <p:cNvPr id="4" name="スライド番号プレースホルダー 3">
            <a:extLst>
              <a:ext uri="{FF2B5EF4-FFF2-40B4-BE49-F238E27FC236}">
                <a16:creationId xmlns:a16="http://schemas.microsoft.com/office/drawing/2014/main" id="{426F5DDB-A38D-F545-9EFB-B94BC383D052}"/>
              </a:ext>
            </a:extLst>
          </p:cNvPr>
          <p:cNvSpPr>
            <a:spLocks noGrp="1"/>
          </p:cNvSpPr>
          <p:nvPr>
            <p:ph type="sldNum" sz="quarter" idx="12"/>
          </p:nvPr>
        </p:nvSpPr>
        <p:spPr/>
        <p:txBody>
          <a:bodyPr/>
          <a:lstStyle/>
          <a:p>
            <a:fld id="{B817670A-684B-CF4C-99EB-673346015194}" type="slidenum">
              <a:rPr lang="ja-JP" altLang="en-US" smtClean="0"/>
              <a:pPr/>
              <a:t>32</a:t>
            </a:fld>
            <a:endParaRPr lang="ja-JP" altLang="en-US"/>
          </a:p>
        </p:txBody>
      </p:sp>
      <p:pic>
        <p:nvPicPr>
          <p:cNvPr id="6" name="図 5" descr="スクリーンショット が含まれている画像&#10;&#10;自動的に生成された説明">
            <a:extLst>
              <a:ext uri="{FF2B5EF4-FFF2-40B4-BE49-F238E27FC236}">
                <a16:creationId xmlns:a16="http://schemas.microsoft.com/office/drawing/2014/main" id="{02EAB7BC-C33B-794F-A387-A243E1951D75}"/>
              </a:ext>
            </a:extLst>
          </p:cNvPr>
          <p:cNvPicPr>
            <a:picLocks noChangeAspect="1"/>
          </p:cNvPicPr>
          <p:nvPr/>
        </p:nvPicPr>
        <p:blipFill>
          <a:blip r:embed="rId3"/>
          <a:stretch>
            <a:fillRect/>
          </a:stretch>
        </p:blipFill>
        <p:spPr>
          <a:xfrm>
            <a:off x="686224" y="1609039"/>
            <a:ext cx="10819551" cy="4420477"/>
          </a:xfrm>
          <a:prstGeom prst="rect">
            <a:avLst/>
          </a:prstGeom>
        </p:spPr>
      </p:pic>
      <p:sp>
        <p:nvSpPr>
          <p:cNvPr id="9" name="正方形/長方形 8">
            <a:extLst>
              <a:ext uri="{FF2B5EF4-FFF2-40B4-BE49-F238E27FC236}">
                <a16:creationId xmlns:a16="http://schemas.microsoft.com/office/drawing/2014/main" id="{7FF0074A-6A43-CB45-8C37-6CB1BA6BB769}"/>
              </a:ext>
            </a:extLst>
          </p:cNvPr>
          <p:cNvSpPr/>
          <p:nvPr/>
        </p:nvSpPr>
        <p:spPr>
          <a:xfrm>
            <a:off x="7157156" y="3601156"/>
            <a:ext cx="1049866" cy="1715911"/>
          </a:xfrm>
          <a:prstGeom prst="rect">
            <a:avLst/>
          </a:prstGeom>
          <a:noFill/>
          <a:ln w="1905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A439BAF-F10B-B54E-917F-8952776CA8EC}"/>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
        <p:nvSpPr>
          <p:cNvPr id="11" name="正方形/長方形 10">
            <a:extLst>
              <a:ext uri="{FF2B5EF4-FFF2-40B4-BE49-F238E27FC236}">
                <a16:creationId xmlns:a16="http://schemas.microsoft.com/office/drawing/2014/main" id="{A98AFF95-D1EA-D04C-ABB1-ECDAD1369139}"/>
              </a:ext>
            </a:extLst>
          </p:cNvPr>
          <p:cNvSpPr/>
          <p:nvPr/>
        </p:nvSpPr>
        <p:spPr>
          <a:xfrm>
            <a:off x="9945511" y="2946401"/>
            <a:ext cx="869246" cy="2370666"/>
          </a:xfrm>
          <a:prstGeom prst="rect">
            <a:avLst/>
          </a:prstGeom>
          <a:noFill/>
          <a:ln w="1905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846291AE-4AA9-9F44-B54D-98AF08127893}"/>
              </a:ext>
            </a:extLst>
          </p:cNvPr>
          <p:cNvCxnSpPr>
            <a:cxnSpLocks/>
          </p:cNvCxnSpPr>
          <p:nvPr/>
        </p:nvCxnSpPr>
        <p:spPr>
          <a:xfrm rot="5400000" flipH="1">
            <a:off x="10559843" y="3302233"/>
            <a:ext cx="1891864" cy="0"/>
          </a:xfrm>
          <a:prstGeom prst="straightConnector1">
            <a:avLst/>
          </a:prstGeom>
          <a:ln w="254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19B4117-FD36-124D-AB99-F04DDA5ED661}"/>
              </a:ext>
            </a:extLst>
          </p:cNvPr>
          <p:cNvSpPr txBox="1"/>
          <p:nvPr/>
        </p:nvSpPr>
        <p:spPr>
          <a:xfrm rot="5400000">
            <a:off x="10822953" y="3199553"/>
            <a:ext cx="1941557" cy="400110"/>
          </a:xfrm>
          <a:prstGeom prst="rect">
            <a:avLst/>
          </a:prstGeom>
          <a:noFill/>
        </p:spPr>
        <p:txBody>
          <a:bodyPr wrap="none" rtlCol="0">
            <a:spAutoFit/>
          </a:bodyPr>
          <a:lstStyle/>
          <a:p>
            <a:r>
              <a:rPr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Higher</a:t>
            </a:r>
            <a:r>
              <a:rPr kumimoji="1"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 is better</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616982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92D4E2-2389-654F-AD4B-A3D5F4F7097E}"/>
              </a:ext>
            </a:extLst>
          </p:cNvPr>
          <p:cNvSpPr>
            <a:spLocks noGrp="1"/>
          </p:cNvSpPr>
          <p:nvPr>
            <p:ph type="title"/>
          </p:nvPr>
        </p:nvSpPr>
        <p:spPr/>
        <p:txBody>
          <a:bodyPr/>
          <a:lstStyle/>
          <a:p>
            <a:r>
              <a:rPr kumimoji="1" lang="en-US" altLang="ja-JP" b="0" dirty="0"/>
              <a:t>Full simu</a:t>
            </a:r>
            <a:r>
              <a:rPr lang="en-US" altLang="ja-JP" b="0" dirty="0"/>
              <a:t>lation </a:t>
            </a:r>
            <a:r>
              <a:rPr kumimoji="1" lang="en-US" altLang="ja-JP" b="0" dirty="0"/>
              <a:t>&amp; Delta simulation</a:t>
            </a:r>
            <a:endParaRPr kumimoji="1" lang="ja-JP" altLang="en-US" b="0"/>
          </a:p>
        </p:txBody>
      </p:sp>
      <p:sp>
        <p:nvSpPr>
          <p:cNvPr id="4" name="スライド番号プレースホルダー 3">
            <a:extLst>
              <a:ext uri="{FF2B5EF4-FFF2-40B4-BE49-F238E27FC236}">
                <a16:creationId xmlns:a16="http://schemas.microsoft.com/office/drawing/2014/main" id="{4EF546A9-2EFE-B146-A7B5-C7B5B6E32354}"/>
              </a:ext>
            </a:extLst>
          </p:cNvPr>
          <p:cNvSpPr>
            <a:spLocks noGrp="1"/>
          </p:cNvSpPr>
          <p:nvPr>
            <p:ph type="sldNum" sz="quarter" idx="12"/>
          </p:nvPr>
        </p:nvSpPr>
        <p:spPr/>
        <p:txBody>
          <a:bodyPr/>
          <a:lstStyle/>
          <a:p>
            <a:fld id="{B817670A-684B-CF4C-99EB-673346015194}" type="slidenum">
              <a:rPr lang="ja-JP" altLang="en-US" smtClean="0"/>
              <a:pPr/>
              <a:t>33</a:t>
            </a:fld>
            <a:endParaRPr lang="ja-JP" altLang="en-US"/>
          </a:p>
        </p:txBody>
      </p:sp>
      <p:pic>
        <p:nvPicPr>
          <p:cNvPr id="6" name="図 5" descr="スクリーンショット が含まれている画像&#10;&#10;自動的に生成された説明">
            <a:extLst>
              <a:ext uri="{FF2B5EF4-FFF2-40B4-BE49-F238E27FC236}">
                <a16:creationId xmlns:a16="http://schemas.microsoft.com/office/drawing/2014/main" id="{EF883736-E9F4-8742-906E-B529D43AE727}"/>
              </a:ext>
            </a:extLst>
          </p:cNvPr>
          <p:cNvPicPr>
            <a:picLocks noChangeAspect="1"/>
          </p:cNvPicPr>
          <p:nvPr/>
        </p:nvPicPr>
        <p:blipFill rotWithShape="1">
          <a:blip r:embed="rId3"/>
          <a:srcRect l="24359" r="25775" b="22869"/>
          <a:stretch/>
        </p:blipFill>
        <p:spPr>
          <a:xfrm>
            <a:off x="2867883" y="1063471"/>
            <a:ext cx="6456234" cy="4613286"/>
          </a:xfrm>
          <a:prstGeom prst="rect">
            <a:avLst/>
          </a:prstGeom>
        </p:spPr>
      </p:pic>
      <p:sp>
        <p:nvSpPr>
          <p:cNvPr id="8" name="テキスト ボックス 7">
            <a:extLst>
              <a:ext uri="{FF2B5EF4-FFF2-40B4-BE49-F238E27FC236}">
                <a16:creationId xmlns:a16="http://schemas.microsoft.com/office/drawing/2014/main" id="{0291804A-E4AB-E34A-BC6F-098E1D774A17}"/>
              </a:ext>
            </a:extLst>
          </p:cNvPr>
          <p:cNvSpPr txBox="1"/>
          <p:nvPr/>
        </p:nvSpPr>
        <p:spPr>
          <a:xfrm>
            <a:off x="2317228" y="5524419"/>
            <a:ext cx="8462388" cy="707886"/>
          </a:xfrm>
          <a:prstGeom prst="rect">
            <a:avLst/>
          </a:prstGeom>
          <a:noFill/>
        </p:spPr>
        <p:txBody>
          <a:bodyPr wrap="square" rtlCol="0">
            <a:spAutoFit/>
          </a:bodyPr>
          <a:lstStyle/>
          <a:p>
            <a:r>
              <a:rPr kumimoji="1" lang="en-US" altLang="ja-JP" sz="2000" dirty="0">
                <a:latin typeface="Helvetica Neue" panose="02000503000000020004" pitchFamily="2" charset="0"/>
              </a:rPr>
              <a:t>Search performance with the full and delta simu</a:t>
            </a:r>
            <a:r>
              <a:rPr lang="en-US" altLang="ja-JP" sz="2000" dirty="0">
                <a:latin typeface="Helvetica Neue" panose="02000503000000020004" pitchFamily="2" charset="0"/>
              </a:rPr>
              <a:t>lation algorithms for </a:t>
            </a:r>
            <a:br>
              <a:rPr lang="en-US" altLang="ja-JP" sz="2000" dirty="0">
                <a:latin typeface="Helvetica Neue" panose="02000503000000020004" pitchFamily="2" charset="0"/>
              </a:rPr>
            </a:br>
            <a:r>
              <a:rPr lang="en-US" altLang="ja-JP" sz="2000" dirty="0">
                <a:latin typeface="Helvetica Neue" panose="02000503000000020004" pitchFamily="2" charset="0"/>
              </a:rPr>
              <a:t>the NMT model on 16 P100 GPUs ( 4 nodes )</a:t>
            </a:r>
            <a:endParaRPr kumimoji="1" lang="ja-JP" altLang="en-US" sz="2000">
              <a:latin typeface="Helvetica Neue" panose="02000503000000020004" pitchFamily="2" charset="0"/>
            </a:endParaRPr>
          </a:p>
        </p:txBody>
      </p:sp>
      <p:sp>
        <p:nvSpPr>
          <p:cNvPr id="12" name="正方形/長方形 11">
            <a:extLst>
              <a:ext uri="{FF2B5EF4-FFF2-40B4-BE49-F238E27FC236}">
                <a16:creationId xmlns:a16="http://schemas.microsoft.com/office/drawing/2014/main" id="{CB310F65-86C9-0C4B-9503-D014391980E4}"/>
              </a:ext>
            </a:extLst>
          </p:cNvPr>
          <p:cNvSpPr/>
          <p:nvPr/>
        </p:nvSpPr>
        <p:spPr>
          <a:xfrm>
            <a:off x="6027070"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
        <p:nvSpPr>
          <p:cNvPr id="13" name="円/楕円 12">
            <a:extLst>
              <a:ext uri="{FF2B5EF4-FFF2-40B4-BE49-F238E27FC236}">
                <a16:creationId xmlns:a16="http://schemas.microsoft.com/office/drawing/2014/main" id="{0DD25F22-5313-A043-90E3-6F10D3D58487}"/>
              </a:ext>
            </a:extLst>
          </p:cNvPr>
          <p:cNvSpPr/>
          <p:nvPr/>
        </p:nvSpPr>
        <p:spPr>
          <a:xfrm>
            <a:off x="5269117" y="3956364"/>
            <a:ext cx="199176" cy="181070"/>
          </a:xfrm>
          <a:prstGeom prst="ellipse">
            <a:avLst/>
          </a:prstGeom>
          <a:noFill/>
          <a:ln w="1905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EC0E2D11-EC26-9F41-A3ED-DA63F13BF32B}"/>
              </a:ext>
            </a:extLst>
          </p:cNvPr>
          <p:cNvSpPr/>
          <p:nvPr/>
        </p:nvSpPr>
        <p:spPr>
          <a:xfrm>
            <a:off x="6723709" y="3965418"/>
            <a:ext cx="199176" cy="181070"/>
          </a:xfrm>
          <a:prstGeom prst="ellipse">
            <a:avLst/>
          </a:prstGeom>
          <a:noFill/>
          <a:ln w="1905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a:extLst>
              <a:ext uri="{FF2B5EF4-FFF2-40B4-BE49-F238E27FC236}">
                <a16:creationId xmlns:a16="http://schemas.microsoft.com/office/drawing/2014/main" id="{8F8412E2-B1FD-7045-A320-5752317985EE}"/>
              </a:ext>
            </a:extLst>
          </p:cNvPr>
          <p:cNvCxnSpPr>
            <a:cxnSpLocks/>
          </p:cNvCxnSpPr>
          <p:nvPr/>
        </p:nvCxnSpPr>
        <p:spPr>
          <a:xfrm flipH="1">
            <a:off x="9403488" y="3162924"/>
            <a:ext cx="1891864" cy="0"/>
          </a:xfrm>
          <a:prstGeom prst="straightConnector1">
            <a:avLst/>
          </a:prstGeom>
          <a:ln w="25400">
            <a:solidFill>
              <a:schemeClr val="bg2">
                <a:lumMod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C0478F7-B112-184B-9A28-A83AF6A31C5C}"/>
              </a:ext>
            </a:extLst>
          </p:cNvPr>
          <p:cNvSpPr txBox="1"/>
          <p:nvPr/>
        </p:nvSpPr>
        <p:spPr>
          <a:xfrm>
            <a:off x="9403487" y="2685095"/>
            <a:ext cx="1891865" cy="400110"/>
          </a:xfrm>
          <a:prstGeom prst="rect">
            <a:avLst/>
          </a:prstGeom>
          <a:noFill/>
        </p:spPr>
        <p:txBody>
          <a:bodyPr wrap="none" rtlCol="0">
            <a:spAutoFit/>
          </a:bodyPr>
          <a:lstStyle/>
          <a:p>
            <a:r>
              <a:rPr kumimoji="1" lang="en-US" altLang="ja-JP" sz="20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Lower is better</a:t>
            </a:r>
            <a:endParaRPr kumimoji="1" lang="ja-JP" altLang="en-US" sz="2000">
              <a:solidFill>
                <a:schemeClr val="bg2">
                  <a:lumMod val="25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66841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E82562-B9C1-684A-93EE-98E866B0C3FA}"/>
              </a:ext>
            </a:extLst>
          </p:cNvPr>
          <p:cNvSpPr>
            <a:spLocks noGrp="1"/>
          </p:cNvSpPr>
          <p:nvPr>
            <p:ph type="title"/>
          </p:nvPr>
        </p:nvSpPr>
        <p:spPr/>
        <p:txBody>
          <a:bodyPr/>
          <a:lstStyle/>
          <a:p>
            <a:r>
              <a:rPr lang="en-US" altLang="ja-JP" b="0" dirty="0"/>
              <a:t>Simulation time &amp; Real execution time</a:t>
            </a:r>
            <a:endParaRPr kumimoji="1" lang="ja-JP" altLang="en-US" b="0"/>
          </a:p>
        </p:txBody>
      </p:sp>
      <p:sp>
        <p:nvSpPr>
          <p:cNvPr id="4" name="スライド番号プレースホルダー 3">
            <a:extLst>
              <a:ext uri="{FF2B5EF4-FFF2-40B4-BE49-F238E27FC236}">
                <a16:creationId xmlns:a16="http://schemas.microsoft.com/office/drawing/2014/main" id="{CD72BAEB-6CBC-4948-A166-5EB34BE3B9E2}"/>
              </a:ext>
            </a:extLst>
          </p:cNvPr>
          <p:cNvSpPr>
            <a:spLocks noGrp="1"/>
          </p:cNvSpPr>
          <p:nvPr>
            <p:ph type="sldNum" sz="quarter" idx="12"/>
          </p:nvPr>
        </p:nvSpPr>
        <p:spPr/>
        <p:txBody>
          <a:bodyPr/>
          <a:lstStyle/>
          <a:p>
            <a:fld id="{B817670A-684B-CF4C-99EB-673346015194}" type="slidenum">
              <a:rPr lang="ja-JP" altLang="en-US" smtClean="0"/>
              <a:pPr/>
              <a:t>34</a:t>
            </a:fld>
            <a:endParaRPr lang="ja-JP" altLang="en-US"/>
          </a:p>
        </p:txBody>
      </p:sp>
      <p:pic>
        <p:nvPicPr>
          <p:cNvPr id="6" name="図 5" descr="テキスト, 地図 が含まれている画像&#10;&#10;自動的に生成された説明">
            <a:extLst>
              <a:ext uri="{FF2B5EF4-FFF2-40B4-BE49-F238E27FC236}">
                <a16:creationId xmlns:a16="http://schemas.microsoft.com/office/drawing/2014/main" id="{75AE3763-52E4-6C40-BC97-3F3D2288751D}"/>
              </a:ext>
            </a:extLst>
          </p:cNvPr>
          <p:cNvPicPr>
            <a:picLocks noChangeAspect="1"/>
          </p:cNvPicPr>
          <p:nvPr/>
        </p:nvPicPr>
        <p:blipFill>
          <a:blip r:embed="rId3"/>
          <a:stretch>
            <a:fillRect/>
          </a:stretch>
        </p:blipFill>
        <p:spPr>
          <a:xfrm>
            <a:off x="831912" y="1669589"/>
            <a:ext cx="10528176" cy="4622353"/>
          </a:xfrm>
          <a:prstGeom prst="rect">
            <a:avLst/>
          </a:prstGeom>
        </p:spPr>
      </p:pic>
      <p:sp>
        <p:nvSpPr>
          <p:cNvPr id="9" name="正方形/長方形 8">
            <a:extLst>
              <a:ext uri="{FF2B5EF4-FFF2-40B4-BE49-F238E27FC236}">
                <a16:creationId xmlns:a16="http://schemas.microsoft.com/office/drawing/2014/main" id="{3BE2FA3A-C7EA-8E47-8DB3-6DB9EE19ACF6}"/>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3183993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D990B4-36C9-FE47-B2F7-FAC1809512EE}"/>
              </a:ext>
            </a:extLst>
          </p:cNvPr>
          <p:cNvSpPr>
            <a:spLocks noGrp="1"/>
          </p:cNvSpPr>
          <p:nvPr>
            <p:ph type="title"/>
          </p:nvPr>
        </p:nvSpPr>
        <p:spPr/>
        <p:txBody>
          <a:bodyPr/>
          <a:lstStyle/>
          <a:p>
            <a:r>
              <a:rPr lang="en-US" altLang="ja-JP" b="0" dirty="0"/>
              <a:t>Challenge</a:t>
            </a:r>
            <a:endParaRPr kumimoji="1" lang="ja-JP" altLang="en-US" b="0"/>
          </a:p>
        </p:txBody>
      </p:sp>
      <p:sp>
        <p:nvSpPr>
          <p:cNvPr id="3" name="テキスト プレースホルダー 2">
            <a:extLst>
              <a:ext uri="{FF2B5EF4-FFF2-40B4-BE49-F238E27FC236}">
                <a16:creationId xmlns:a16="http://schemas.microsoft.com/office/drawing/2014/main" id="{B4008AA4-835D-3043-8B92-AB47ED462F43}"/>
              </a:ext>
            </a:extLst>
          </p:cNvPr>
          <p:cNvSpPr>
            <a:spLocks noGrp="1"/>
          </p:cNvSpPr>
          <p:nvPr>
            <p:ph idx="1"/>
          </p:nvPr>
        </p:nvSpPr>
        <p:spPr>
          <a:xfrm>
            <a:off x="316092" y="1420598"/>
            <a:ext cx="11557416" cy="5103020"/>
          </a:xfrm>
        </p:spPr>
        <p:txBody>
          <a:bodyPr>
            <a:normAutofit/>
          </a:bodyPr>
          <a:lstStyle/>
          <a:p>
            <a:r>
              <a:rPr lang="en-US" altLang="ja-JP" sz="2400" dirty="0" err="1"/>
              <a:t>FlexFlow</a:t>
            </a:r>
            <a:r>
              <a:rPr lang="en-US" altLang="ja-JP" sz="2400" dirty="0"/>
              <a:t> does not consider </a:t>
            </a:r>
            <a:r>
              <a:rPr lang="en-US" altLang="ja-JP" sz="2400" dirty="0">
                <a:solidFill>
                  <a:schemeClr val="bg2">
                    <a:lumMod val="25000"/>
                  </a:schemeClr>
                </a:solidFill>
              </a:rPr>
              <a:t>memory constraints.</a:t>
            </a:r>
          </a:p>
          <a:p>
            <a:endParaRPr lang="en-US" altLang="ja-JP" sz="2400" dirty="0">
              <a:solidFill>
                <a:schemeClr val="bg2">
                  <a:lumMod val="25000"/>
                </a:schemeClr>
              </a:solidFill>
            </a:endParaRPr>
          </a:p>
          <a:p>
            <a:r>
              <a:rPr kumimoji="1" lang="en-US" altLang="ja-JP" sz="2400" dirty="0"/>
              <a:t>MCMC</a:t>
            </a:r>
            <a:r>
              <a:rPr lang="en-US" altLang="ja-JP" sz="2400" dirty="0"/>
              <a:t> may be not best algorithm.</a:t>
            </a:r>
          </a:p>
          <a:p>
            <a:endParaRPr lang="en-US" altLang="ja-JP" sz="2400" dirty="0"/>
          </a:p>
          <a:p>
            <a:r>
              <a:rPr lang="en" altLang="ja-JP" sz="2400" dirty="0"/>
              <a:t>Assumption might be relaxed or even eliminated.</a:t>
            </a:r>
          </a:p>
          <a:p>
            <a:pPr lvl="1"/>
            <a:r>
              <a:rPr lang="en" altLang="ja-JP" sz="2000" dirty="0"/>
              <a:t>data transfer time is </a:t>
            </a:r>
            <a:r>
              <a:rPr lang="en" altLang="ja-JP" sz="2000" dirty="0" err="1"/>
              <a:t>tensorsize</a:t>
            </a:r>
            <a:r>
              <a:rPr lang="en" altLang="ja-JP" sz="2000" dirty="0"/>
              <a:t> / channel bandwidth.</a:t>
            </a:r>
          </a:p>
          <a:p>
            <a:pPr lvl="1"/>
            <a:r>
              <a:rPr lang="en" altLang="ja-JP" sz="2000" dirty="0"/>
              <a:t>execution time is independent to data. </a:t>
            </a:r>
            <a:br>
              <a:rPr lang="en" altLang="ja-JP" sz="2000" dirty="0"/>
            </a:br>
            <a:endParaRPr lang="en" altLang="ja-JP" sz="2000" dirty="0"/>
          </a:p>
        </p:txBody>
      </p:sp>
      <p:sp>
        <p:nvSpPr>
          <p:cNvPr id="4" name="スライド番号プレースホルダー 3">
            <a:extLst>
              <a:ext uri="{FF2B5EF4-FFF2-40B4-BE49-F238E27FC236}">
                <a16:creationId xmlns:a16="http://schemas.microsoft.com/office/drawing/2014/main" id="{8C5F24A7-F1A5-F345-85B2-4652125C29E9}"/>
              </a:ext>
            </a:extLst>
          </p:cNvPr>
          <p:cNvSpPr>
            <a:spLocks noGrp="1"/>
          </p:cNvSpPr>
          <p:nvPr>
            <p:ph type="sldNum" sz="quarter" idx="12"/>
          </p:nvPr>
        </p:nvSpPr>
        <p:spPr/>
        <p:txBody>
          <a:bodyPr/>
          <a:lstStyle/>
          <a:p>
            <a:fld id="{B817670A-684B-CF4C-99EB-673346015194}" type="slidenum">
              <a:rPr lang="ja-JP" altLang="en-US" smtClean="0"/>
              <a:pPr/>
              <a:t>35</a:t>
            </a:fld>
            <a:endParaRPr lang="ja-JP" altLang="en-US"/>
          </a:p>
        </p:txBody>
      </p:sp>
    </p:spTree>
    <p:extLst>
      <p:ext uri="{BB962C8B-B14F-4D97-AF65-F5344CB8AC3E}">
        <p14:creationId xmlns:p14="http://schemas.microsoft.com/office/powerpoint/2010/main" val="3939371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86DFF5-DF8D-3A44-9D16-1051A62A461E}"/>
              </a:ext>
            </a:extLst>
          </p:cNvPr>
          <p:cNvSpPr>
            <a:spLocks noGrp="1"/>
          </p:cNvSpPr>
          <p:nvPr>
            <p:ph type="title"/>
          </p:nvPr>
        </p:nvSpPr>
        <p:spPr/>
        <p:txBody>
          <a:bodyPr/>
          <a:lstStyle/>
          <a:p>
            <a:r>
              <a:rPr kumimoji="1" lang="en-US" altLang="ja-JP" b="0" dirty="0"/>
              <a:t>Conclusion</a:t>
            </a:r>
            <a:endParaRPr kumimoji="1" lang="ja-JP" altLang="en-US" b="0"/>
          </a:p>
        </p:txBody>
      </p:sp>
      <p:sp>
        <p:nvSpPr>
          <p:cNvPr id="3" name="テキスト プレースホルダー 2">
            <a:extLst>
              <a:ext uri="{FF2B5EF4-FFF2-40B4-BE49-F238E27FC236}">
                <a16:creationId xmlns:a16="http://schemas.microsoft.com/office/drawing/2014/main" id="{86F03D49-57C6-334A-986C-C930994C0A2B}"/>
              </a:ext>
            </a:extLst>
          </p:cNvPr>
          <p:cNvSpPr>
            <a:spLocks noGrp="1"/>
          </p:cNvSpPr>
          <p:nvPr>
            <p:ph idx="1"/>
          </p:nvPr>
        </p:nvSpPr>
        <p:spPr>
          <a:xfrm>
            <a:off x="316092" y="1476354"/>
            <a:ext cx="11557416" cy="5103020"/>
          </a:xfrm>
        </p:spPr>
        <p:txBody>
          <a:bodyPr>
            <a:normAutofit/>
          </a:bodyPr>
          <a:lstStyle/>
          <a:p>
            <a:r>
              <a:rPr kumimoji="1" lang="en-US" altLang="ja-JP" sz="2400" dirty="0"/>
              <a:t>Deep Learning Engine “</a:t>
            </a:r>
            <a:r>
              <a:rPr kumimoji="1" lang="en-US" altLang="ja-JP" sz="2400" dirty="0" err="1"/>
              <a:t>FlexFlow</a:t>
            </a:r>
            <a:r>
              <a:rPr kumimoji="1" lang="en-US" altLang="ja-JP" sz="2400" dirty="0"/>
              <a:t>” </a:t>
            </a:r>
            <a:endParaRPr kumimoji="1" lang="en" altLang="ja-JP" sz="2400" dirty="0">
              <a:solidFill>
                <a:schemeClr val="bg2">
                  <a:lumMod val="25000"/>
                </a:schemeClr>
              </a:solidFill>
            </a:endParaRPr>
          </a:p>
          <a:p>
            <a:pPr lvl="1"/>
            <a:r>
              <a:rPr lang="en" altLang="ja-JP" sz="2000" dirty="0">
                <a:solidFill>
                  <a:schemeClr val="bg2">
                    <a:lumMod val="25000"/>
                  </a:schemeClr>
                </a:solidFill>
              </a:rPr>
              <a:t>Automatically</a:t>
            </a:r>
            <a:r>
              <a:rPr lang="en" altLang="ja-JP" sz="2000" dirty="0"/>
              <a:t> finds parallelization strategies for </a:t>
            </a:r>
            <a:r>
              <a:rPr lang="en" altLang="ja-JP" sz="2000" dirty="0">
                <a:solidFill>
                  <a:schemeClr val="bg2">
                    <a:lumMod val="25000"/>
                  </a:schemeClr>
                </a:solidFill>
              </a:rPr>
              <a:t>arbitrary </a:t>
            </a:r>
            <a:r>
              <a:rPr lang="en" altLang="ja-JP" sz="2000" dirty="0"/>
              <a:t>DNNs &amp; Hardware.</a:t>
            </a:r>
          </a:p>
          <a:p>
            <a:pPr lvl="1"/>
            <a:r>
              <a:rPr lang="en" altLang="ja-JP" sz="2000" dirty="0"/>
              <a:t>increases training throughput by up to 3.3× over state-of-the-art approaches.</a:t>
            </a:r>
          </a:p>
          <a:p>
            <a:pPr marL="0" indent="0">
              <a:buNone/>
            </a:pPr>
            <a:endParaRPr lang="en" altLang="ja-JP" sz="2400" dirty="0"/>
          </a:p>
          <a:p>
            <a:r>
              <a:rPr kumimoji="1" lang="en-US" altLang="ja-JP" sz="2400" dirty="0"/>
              <a:t> Challenges of </a:t>
            </a:r>
            <a:r>
              <a:rPr kumimoji="1" lang="en-US" altLang="ja-JP" sz="2400" dirty="0" err="1"/>
              <a:t>FlexFlow</a:t>
            </a:r>
            <a:endParaRPr kumimoji="1" lang="en-US" altLang="ja-JP" sz="2400" dirty="0"/>
          </a:p>
          <a:p>
            <a:pPr lvl="1"/>
            <a:r>
              <a:rPr lang="en-US" altLang="ja-JP" sz="2000" dirty="0"/>
              <a:t>Memory constraints</a:t>
            </a:r>
          </a:p>
          <a:p>
            <a:pPr lvl="1"/>
            <a:r>
              <a:rPr lang="en-US" altLang="ja-JP" sz="2000" dirty="0"/>
              <a:t>Search algorithm</a:t>
            </a:r>
          </a:p>
          <a:p>
            <a:pPr lvl="1"/>
            <a:r>
              <a:rPr lang="en-US" altLang="ja-JP" sz="2000" dirty="0"/>
              <a:t>A</a:t>
            </a:r>
            <a:r>
              <a:rPr kumimoji="1" lang="en-US" altLang="ja-JP" sz="2000" dirty="0"/>
              <a:t>ssumption</a:t>
            </a:r>
            <a:endParaRPr kumimoji="1" lang="ja-JP" altLang="en-US" sz="2000"/>
          </a:p>
        </p:txBody>
      </p:sp>
      <p:sp>
        <p:nvSpPr>
          <p:cNvPr id="4" name="スライド番号プレースホルダー 3">
            <a:extLst>
              <a:ext uri="{FF2B5EF4-FFF2-40B4-BE49-F238E27FC236}">
                <a16:creationId xmlns:a16="http://schemas.microsoft.com/office/drawing/2014/main" id="{42CE63DC-C7A5-454C-BFD5-2EC1AFAE0F52}"/>
              </a:ext>
            </a:extLst>
          </p:cNvPr>
          <p:cNvSpPr>
            <a:spLocks noGrp="1"/>
          </p:cNvSpPr>
          <p:nvPr>
            <p:ph type="sldNum" sz="quarter" idx="12"/>
          </p:nvPr>
        </p:nvSpPr>
        <p:spPr/>
        <p:txBody>
          <a:bodyPr/>
          <a:lstStyle/>
          <a:p>
            <a:fld id="{B817670A-684B-CF4C-99EB-673346015194}" type="slidenum">
              <a:rPr lang="ja-JP" altLang="en-US" smtClean="0"/>
              <a:pPr/>
              <a:t>36</a:t>
            </a:fld>
            <a:endParaRPr lang="ja-JP" altLang="en-US"/>
          </a:p>
        </p:txBody>
      </p:sp>
    </p:spTree>
    <p:extLst>
      <p:ext uri="{BB962C8B-B14F-4D97-AF65-F5344CB8AC3E}">
        <p14:creationId xmlns:p14="http://schemas.microsoft.com/office/powerpoint/2010/main" val="210970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48F39-1616-3F46-BAC0-7ED96437615E}"/>
              </a:ext>
            </a:extLst>
          </p:cNvPr>
          <p:cNvSpPr>
            <a:spLocks noGrp="1"/>
          </p:cNvSpPr>
          <p:nvPr>
            <p:ph type="title"/>
          </p:nvPr>
        </p:nvSpPr>
        <p:spPr/>
        <p:txBody>
          <a:bodyPr/>
          <a:lstStyle/>
          <a:p>
            <a:r>
              <a:rPr kumimoji="1" lang="en-US" altLang="ja-JP" b="0" dirty="0"/>
              <a:t>Case study: Inception v3</a:t>
            </a:r>
            <a:endParaRPr kumimoji="1" lang="ja-JP" altLang="en-US" b="0"/>
          </a:p>
        </p:txBody>
      </p:sp>
      <p:sp>
        <p:nvSpPr>
          <p:cNvPr id="4" name="スライド番号プレースホルダー 3">
            <a:extLst>
              <a:ext uri="{FF2B5EF4-FFF2-40B4-BE49-F238E27FC236}">
                <a16:creationId xmlns:a16="http://schemas.microsoft.com/office/drawing/2014/main" id="{613F586C-139A-534A-966D-E8E649B0CEED}"/>
              </a:ext>
            </a:extLst>
          </p:cNvPr>
          <p:cNvSpPr>
            <a:spLocks noGrp="1"/>
          </p:cNvSpPr>
          <p:nvPr>
            <p:ph type="sldNum" sz="quarter" idx="12"/>
          </p:nvPr>
        </p:nvSpPr>
        <p:spPr/>
        <p:txBody>
          <a:bodyPr/>
          <a:lstStyle/>
          <a:p>
            <a:fld id="{B817670A-684B-CF4C-99EB-673346015194}" type="slidenum">
              <a:rPr lang="ja-JP" altLang="en-US" smtClean="0"/>
              <a:pPr/>
              <a:t>37</a:t>
            </a:fld>
            <a:endParaRPr lang="ja-JP" altLang="en-US"/>
          </a:p>
        </p:txBody>
      </p:sp>
      <p:pic>
        <p:nvPicPr>
          <p:cNvPr id="6" name="図 5" descr="空, つり下げられている, カップ, テーブル が含まれている画像&#10;&#10;自動的に生成された説明">
            <a:extLst>
              <a:ext uri="{FF2B5EF4-FFF2-40B4-BE49-F238E27FC236}">
                <a16:creationId xmlns:a16="http://schemas.microsoft.com/office/drawing/2014/main" id="{5425E7A2-CD1B-124F-9934-F0BDC27F18A1}"/>
              </a:ext>
            </a:extLst>
          </p:cNvPr>
          <p:cNvPicPr>
            <a:picLocks noChangeAspect="1"/>
          </p:cNvPicPr>
          <p:nvPr/>
        </p:nvPicPr>
        <p:blipFill>
          <a:blip r:embed="rId3"/>
          <a:stretch>
            <a:fillRect/>
          </a:stretch>
        </p:blipFill>
        <p:spPr>
          <a:xfrm>
            <a:off x="317319" y="2331139"/>
            <a:ext cx="11557359" cy="2639008"/>
          </a:xfrm>
          <a:prstGeom prst="rect">
            <a:avLst/>
          </a:prstGeom>
        </p:spPr>
      </p:pic>
      <p:sp>
        <p:nvSpPr>
          <p:cNvPr id="8" name="正方形/長方形 7">
            <a:extLst>
              <a:ext uri="{FF2B5EF4-FFF2-40B4-BE49-F238E27FC236}">
                <a16:creationId xmlns:a16="http://schemas.microsoft.com/office/drawing/2014/main" id="{C7305634-DF45-4F4D-A864-93BAB03CF0A5}"/>
              </a:ext>
            </a:extLst>
          </p:cNvPr>
          <p:cNvSpPr/>
          <p:nvPr/>
        </p:nvSpPr>
        <p:spPr>
          <a:xfrm>
            <a:off x="5637472"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3377369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7BDAC3-4A99-A549-913F-61E6F442DD7F}"/>
              </a:ext>
            </a:extLst>
          </p:cNvPr>
          <p:cNvSpPr>
            <a:spLocks noGrp="1"/>
          </p:cNvSpPr>
          <p:nvPr>
            <p:ph type="title"/>
          </p:nvPr>
        </p:nvSpPr>
        <p:spPr/>
        <p:txBody>
          <a:bodyPr/>
          <a:lstStyle/>
          <a:p>
            <a:r>
              <a:rPr lang="en-US" altLang="ja-JP" b="0" dirty="0"/>
              <a:t>Case study : NMT</a:t>
            </a:r>
            <a:endParaRPr kumimoji="1" lang="ja-JP" altLang="en-US"/>
          </a:p>
        </p:txBody>
      </p:sp>
      <p:sp>
        <p:nvSpPr>
          <p:cNvPr id="4" name="スライド番号プレースホルダー 3">
            <a:extLst>
              <a:ext uri="{FF2B5EF4-FFF2-40B4-BE49-F238E27FC236}">
                <a16:creationId xmlns:a16="http://schemas.microsoft.com/office/drawing/2014/main" id="{A0619380-309F-8F48-88B9-7A340C0A96C5}"/>
              </a:ext>
            </a:extLst>
          </p:cNvPr>
          <p:cNvSpPr>
            <a:spLocks noGrp="1"/>
          </p:cNvSpPr>
          <p:nvPr>
            <p:ph type="sldNum" sz="quarter" idx="12"/>
          </p:nvPr>
        </p:nvSpPr>
        <p:spPr/>
        <p:txBody>
          <a:bodyPr/>
          <a:lstStyle/>
          <a:p>
            <a:fld id="{B817670A-684B-CF4C-99EB-673346015194}" type="slidenum">
              <a:rPr lang="ja-JP" altLang="en-US" smtClean="0"/>
              <a:pPr/>
              <a:t>38</a:t>
            </a:fld>
            <a:endParaRPr lang="ja-JP" altLang="en-US"/>
          </a:p>
        </p:txBody>
      </p:sp>
      <p:pic>
        <p:nvPicPr>
          <p:cNvPr id="6" name="図 5">
            <a:extLst>
              <a:ext uri="{FF2B5EF4-FFF2-40B4-BE49-F238E27FC236}">
                <a16:creationId xmlns:a16="http://schemas.microsoft.com/office/drawing/2014/main" id="{14CD67C4-5625-3348-9E59-6B902C0F56A2}"/>
              </a:ext>
            </a:extLst>
          </p:cNvPr>
          <p:cNvPicPr>
            <a:picLocks noChangeAspect="1"/>
          </p:cNvPicPr>
          <p:nvPr/>
        </p:nvPicPr>
        <p:blipFill>
          <a:blip r:embed="rId3"/>
          <a:stretch>
            <a:fillRect/>
          </a:stretch>
        </p:blipFill>
        <p:spPr>
          <a:xfrm>
            <a:off x="193587" y="1473373"/>
            <a:ext cx="11804825" cy="2932043"/>
          </a:xfrm>
          <a:prstGeom prst="rect">
            <a:avLst/>
          </a:prstGeom>
        </p:spPr>
      </p:pic>
      <p:sp>
        <p:nvSpPr>
          <p:cNvPr id="8" name="正方形/長方形 7">
            <a:extLst>
              <a:ext uri="{FF2B5EF4-FFF2-40B4-BE49-F238E27FC236}">
                <a16:creationId xmlns:a16="http://schemas.microsoft.com/office/drawing/2014/main" id="{FAD29AD8-871A-E64D-B7F3-47E1911FF3F1}"/>
              </a:ext>
            </a:extLst>
          </p:cNvPr>
          <p:cNvSpPr/>
          <p:nvPr/>
        </p:nvSpPr>
        <p:spPr>
          <a:xfrm>
            <a:off x="5893950" y="6334780"/>
            <a:ext cx="6536267"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Z. Jia, M. </a:t>
            </a:r>
            <a:r>
              <a:rPr lang="en" altLang="ja-JP" sz="1400" dirty="0" err="1">
                <a:solidFill>
                  <a:schemeClr val="bg2">
                    <a:lumMod val="50000"/>
                  </a:schemeClr>
                </a:solidFill>
                <a:latin typeface="Helvetica Neue" panose="02000503000000020004" pitchFamily="2" charset="0"/>
              </a:rPr>
              <a:t>Zaharia</a:t>
            </a:r>
            <a:r>
              <a:rPr lang="en" altLang="ja-JP" sz="1400" dirty="0">
                <a:solidFill>
                  <a:schemeClr val="bg2">
                    <a:lumMod val="50000"/>
                  </a:schemeClr>
                </a:solidFill>
                <a:latin typeface="Helvetica Neue" panose="02000503000000020004" pitchFamily="2" charset="0"/>
              </a:rPr>
              <a:t>, A. Aiken. ( 2019 )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Beyond Data and Model Parallelism for</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Deep Neural Networks. In </a:t>
            </a:r>
            <a:r>
              <a:rPr lang="en" altLang="ja-JP" sz="1400" dirty="0" err="1">
                <a:solidFill>
                  <a:schemeClr val="bg2">
                    <a:lumMod val="50000"/>
                  </a:schemeClr>
                </a:solidFill>
                <a:latin typeface="Helvetica Neue" panose="02000503000000020004" pitchFamily="2" charset="0"/>
              </a:rPr>
              <a:t>sysML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39887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341086-4C7D-AA42-A80E-D3C81754E162}"/>
              </a:ext>
            </a:extLst>
          </p:cNvPr>
          <p:cNvSpPr>
            <a:spLocks noGrp="1"/>
          </p:cNvSpPr>
          <p:nvPr>
            <p:ph type="title"/>
          </p:nvPr>
        </p:nvSpPr>
        <p:spPr/>
        <p:txBody>
          <a:bodyPr/>
          <a:lstStyle/>
          <a:p>
            <a:r>
              <a:rPr kumimoji="1" lang="en-US" altLang="ja-JP" b="0" dirty="0">
                <a:ea typeface="Helvetica Neue" panose="02000503000000020004" pitchFamily="2" charset="0"/>
              </a:rPr>
              <a:t>Existing Parallelization Approach</a:t>
            </a:r>
            <a:r>
              <a:rPr kumimoji="1" lang="ja-JP" altLang="en-US" b="0"/>
              <a:t> </a:t>
            </a:r>
          </a:p>
        </p:txBody>
      </p:sp>
      <p:sp>
        <p:nvSpPr>
          <p:cNvPr id="3" name="テキスト プレースホルダー 2">
            <a:extLst>
              <a:ext uri="{FF2B5EF4-FFF2-40B4-BE49-F238E27FC236}">
                <a16:creationId xmlns:a16="http://schemas.microsoft.com/office/drawing/2014/main" id="{E1486CD8-35B4-674C-8FEB-63BA08BF3946}"/>
              </a:ext>
            </a:extLst>
          </p:cNvPr>
          <p:cNvSpPr>
            <a:spLocks noGrp="1"/>
          </p:cNvSpPr>
          <p:nvPr>
            <p:ph type="body" sz="quarter" idx="10"/>
          </p:nvPr>
        </p:nvSpPr>
        <p:spPr>
          <a:xfrm>
            <a:off x="512776" y="1829330"/>
            <a:ext cx="5294498" cy="4593090"/>
          </a:xfrm>
        </p:spPr>
        <p:txBody>
          <a:bodyPr/>
          <a:lstStyle/>
          <a:p>
            <a:pPr marL="0" indent="0" algn="ctr">
              <a:buNone/>
            </a:pPr>
            <a:r>
              <a:rPr kumimoji="1" lang="en-US" altLang="ja-JP" dirty="0">
                <a:solidFill>
                  <a:schemeClr val="bg2">
                    <a:lumMod val="25000"/>
                  </a:schemeClr>
                </a:solidFill>
                <a:ea typeface="Helvetica Neue" panose="02000503000000020004" pitchFamily="2" charset="0"/>
              </a:rPr>
              <a:t>   </a:t>
            </a:r>
          </a:p>
          <a:p>
            <a:pPr marL="0" indent="0" algn="ctr">
              <a:buNone/>
            </a:pPr>
            <a:endParaRPr lang="en-US" altLang="ja-JP" dirty="0">
              <a:solidFill>
                <a:schemeClr val="bg2">
                  <a:lumMod val="25000"/>
                </a:schemeClr>
              </a:solidFill>
              <a:ea typeface="Helvetica Neue" panose="02000503000000020004" pitchFamily="2" charset="0"/>
            </a:endParaRPr>
          </a:p>
          <a:p>
            <a:pPr marL="0" indent="0" algn="ctr">
              <a:buNone/>
            </a:pPr>
            <a:endParaRPr kumimoji="1" lang="en-US" altLang="ja-JP" dirty="0">
              <a:solidFill>
                <a:schemeClr val="bg2">
                  <a:lumMod val="25000"/>
                </a:schemeClr>
              </a:solidFill>
              <a:ea typeface="Helvetica Neue" panose="02000503000000020004" pitchFamily="2" charset="0"/>
            </a:endParaRPr>
          </a:p>
          <a:p>
            <a:pPr marL="0" indent="0" algn="ctr">
              <a:buNone/>
            </a:pPr>
            <a:endParaRPr lang="en-US" altLang="ja-JP" dirty="0">
              <a:solidFill>
                <a:schemeClr val="bg2">
                  <a:lumMod val="25000"/>
                </a:schemeClr>
              </a:solidFill>
              <a:ea typeface="Helvetica Neue" panose="02000503000000020004" pitchFamily="2" charset="0"/>
            </a:endParaRPr>
          </a:p>
          <a:p>
            <a:pPr marL="0" indent="0" algn="ctr">
              <a:buNone/>
            </a:pPr>
            <a:endParaRPr kumimoji="1" lang="en-US" altLang="ja-JP" dirty="0">
              <a:solidFill>
                <a:schemeClr val="bg2">
                  <a:lumMod val="25000"/>
                </a:schemeClr>
              </a:solidFill>
              <a:ea typeface="Helvetica Neue" panose="02000503000000020004" pitchFamily="2" charset="0"/>
            </a:endParaRPr>
          </a:p>
          <a:p>
            <a:pPr marL="0" indent="0" algn="ctr">
              <a:buNone/>
            </a:pPr>
            <a:r>
              <a:rPr kumimoji="1" lang="en-US" altLang="ja-JP" sz="2400" dirty="0">
                <a:solidFill>
                  <a:schemeClr val="bg2">
                    <a:lumMod val="25000"/>
                  </a:schemeClr>
                </a:solidFill>
                <a:ea typeface="Helvetica Neue" panose="02000503000000020004" pitchFamily="2" charset="0"/>
              </a:rPr>
              <a:t>D</a:t>
            </a:r>
            <a:r>
              <a:rPr lang="en-US" altLang="ja-JP" sz="2400" dirty="0">
                <a:solidFill>
                  <a:schemeClr val="bg2">
                    <a:lumMod val="25000"/>
                  </a:schemeClr>
                </a:solidFill>
                <a:ea typeface="Helvetica Neue" panose="02000503000000020004" pitchFamily="2" charset="0"/>
              </a:rPr>
              <a:t>ata Parallelism</a:t>
            </a:r>
          </a:p>
          <a:p>
            <a:pPr marL="0" indent="0" algn="ctr">
              <a:buNone/>
            </a:pPr>
            <a:r>
              <a:rPr lang="en-US" altLang="ja-JP" sz="2000" dirty="0">
                <a:solidFill>
                  <a:schemeClr val="bg2">
                    <a:lumMod val="50000"/>
                  </a:schemeClr>
                </a:solidFill>
                <a:ea typeface="Helvetica Neue" panose="02000503000000020004" pitchFamily="2" charset="0"/>
              </a:rPr>
              <a:t>Splitting</a:t>
            </a:r>
            <a:r>
              <a:rPr lang="ja-JP" altLang="en-US" sz="2000">
                <a:solidFill>
                  <a:schemeClr val="bg2">
                    <a:lumMod val="50000"/>
                  </a:schemeClr>
                </a:solidFill>
              </a:rPr>
              <a:t> </a:t>
            </a:r>
            <a:r>
              <a:rPr lang="en-US" altLang="ja-JP" sz="2000" dirty="0">
                <a:solidFill>
                  <a:schemeClr val="bg2">
                    <a:lumMod val="50000"/>
                  </a:schemeClr>
                </a:solidFill>
                <a:ea typeface="Helvetica Neue" panose="02000503000000020004" pitchFamily="2" charset="0"/>
              </a:rPr>
              <a:t>data per worker </a:t>
            </a:r>
          </a:p>
          <a:p>
            <a:endParaRPr kumimoji="1" lang="ja-JP" altLang="en-US">
              <a:solidFill>
                <a:schemeClr val="bg2">
                  <a:lumMod val="25000"/>
                </a:schemeClr>
              </a:solidFill>
            </a:endParaRPr>
          </a:p>
        </p:txBody>
      </p:sp>
      <p:sp>
        <p:nvSpPr>
          <p:cNvPr id="4" name="スライド番号プレースホルダー 3">
            <a:extLst>
              <a:ext uri="{FF2B5EF4-FFF2-40B4-BE49-F238E27FC236}">
                <a16:creationId xmlns:a16="http://schemas.microsoft.com/office/drawing/2014/main" id="{EEBCAE08-6FB6-054E-9B7D-361B9B045CD5}"/>
              </a:ext>
            </a:extLst>
          </p:cNvPr>
          <p:cNvSpPr>
            <a:spLocks noGrp="1"/>
          </p:cNvSpPr>
          <p:nvPr>
            <p:ph type="sldNum" sz="quarter" idx="12"/>
          </p:nvPr>
        </p:nvSpPr>
        <p:spPr/>
        <p:txBody>
          <a:bodyPr/>
          <a:lstStyle/>
          <a:p>
            <a:fld id="{B817670A-684B-CF4C-99EB-673346015194}" type="slidenum">
              <a:rPr lang="ja-JP" altLang="en-US" smtClean="0"/>
              <a:pPr/>
              <a:t>3</a:t>
            </a:fld>
            <a:endParaRPr lang="ja-JP" altLang="en-US"/>
          </a:p>
        </p:txBody>
      </p:sp>
      <p:sp>
        <p:nvSpPr>
          <p:cNvPr id="6" name="テキスト プレースホルダー 2">
            <a:extLst>
              <a:ext uri="{FF2B5EF4-FFF2-40B4-BE49-F238E27FC236}">
                <a16:creationId xmlns:a16="http://schemas.microsoft.com/office/drawing/2014/main" id="{912A3BDD-CD96-5843-80AA-B59809ED5D50}"/>
              </a:ext>
            </a:extLst>
          </p:cNvPr>
          <p:cNvSpPr txBox="1">
            <a:spLocks/>
          </p:cNvSpPr>
          <p:nvPr/>
        </p:nvSpPr>
        <p:spPr>
          <a:xfrm>
            <a:off x="6444361" y="1829330"/>
            <a:ext cx="5294498" cy="4593090"/>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kumimoji="1" sz="2800" kern="1200">
                <a:solidFill>
                  <a:schemeClr val="tx2">
                    <a:lumMod val="5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kumimoji="1" sz="2400" kern="1200">
                <a:solidFill>
                  <a:srgbClr val="444040"/>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kumimoji="1" sz="2000" kern="1200">
                <a:solidFill>
                  <a:srgbClr val="444040"/>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kumimoji="1" sz="1800" kern="1200">
                <a:solidFill>
                  <a:srgbClr val="444040"/>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kumimoji="1" sz="1800" kern="1200">
                <a:solidFill>
                  <a:srgbClr val="44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endParaRPr lang="en-US" altLang="ja-JP"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panose="020B0604020202020204" pitchFamily="34" charset="0"/>
              <a:buNone/>
            </a:pPr>
            <a:endParaRPr lang="en-US" altLang="ja-JP"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panose="020B0604020202020204" pitchFamily="34" charset="0"/>
              <a:buNone/>
            </a:pPr>
            <a:endParaRPr lang="en-US" altLang="ja-JP"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panose="020B0604020202020204" pitchFamily="34" charset="0"/>
              <a:buNone/>
            </a:pPr>
            <a:endParaRPr lang="en-US" altLang="ja-JP"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panose="020B0604020202020204" pitchFamily="34" charset="0"/>
              <a:buNone/>
            </a:pPr>
            <a:endParaRPr lang="en-US" altLang="ja-JP"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gn="ctr">
              <a:buFont typeface="Arial" panose="020B0604020202020204" pitchFamily="34" charset="0"/>
              <a:buNone/>
            </a:pPr>
            <a:r>
              <a:rPr lang="en-US" altLang="ja-JP" sz="2400" dirty="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rPr>
              <a:t>Model Parallelism</a:t>
            </a:r>
          </a:p>
          <a:p>
            <a:pPr marL="0" indent="0" algn="ctr">
              <a:buNone/>
            </a:pPr>
            <a:r>
              <a:rPr lang="en-US" altLang="ja-JP" sz="20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Splitting</a:t>
            </a:r>
            <a:r>
              <a:rPr lang="ja-JP" altLang="en-US" sz="2000">
                <a:solidFill>
                  <a:schemeClr val="bg2">
                    <a:lumMod val="50000"/>
                  </a:schemeClr>
                </a:solidFill>
                <a:latin typeface="Helvetica Neue" panose="02000503000000020004" pitchFamily="2" charset="0"/>
                <a:cs typeface="Helvetica Neue" panose="02000503000000020004" pitchFamily="2" charset="0"/>
              </a:rPr>
              <a:t> </a:t>
            </a:r>
            <a:r>
              <a:rPr lang="en-US" altLang="ja-JP" sz="20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model per worker </a:t>
            </a:r>
          </a:p>
          <a:p>
            <a:endParaRPr lang="ja-JP" altLang="en-US">
              <a:solidFill>
                <a:schemeClr val="bg2">
                  <a:lumMod val="25000"/>
                </a:schemeClr>
              </a:solidFill>
              <a:latin typeface="Helvetica Neue" panose="02000503000000020004" pitchFamily="2" charset="0"/>
              <a:cs typeface="Helvetica Neue" panose="02000503000000020004" pitchFamily="2" charset="0"/>
            </a:endParaRPr>
          </a:p>
        </p:txBody>
      </p:sp>
      <p:pic>
        <p:nvPicPr>
          <p:cNvPr id="8" name="図 7">
            <a:extLst>
              <a:ext uri="{FF2B5EF4-FFF2-40B4-BE49-F238E27FC236}">
                <a16:creationId xmlns:a16="http://schemas.microsoft.com/office/drawing/2014/main" id="{A5E7261B-0ED8-F24D-BDAD-2D4F6D16970E}"/>
              </a:ext>
            </a:extLst>
          </p:cNvPr>
          <p:cNvPicPr>
            <a:picLocks noChangeAspect="1"/>
          </p:cNvPicPr>
          <p:nvPr/>
        </p:nvPicPr>
        <p:blipFill>
          <a:blip r:embed="rId3"/>
          <a:stretch>
            <a:fillRect/>
          </a:stretch>
        </p:blipFill>
        <p:spPr>
          <a:xfrm>
            <a:off x="7181831" y="1757636"/>
            <a:ext cx="3819557" cy="3120589"/>
          </a:xfrm>
          <a:prstGeom prst="rect">
            <a:avLst/>
          </a:prstGeom>
        </p:spPr>
      </p:pic>
      <p:pic>
        <p:nvPicPr>
          <p:cNvPr id="9" name="図 8">
            <a:extLst>
              <a:ext uri="{FF2B5EF4-FFF2-40B4-BE49-F238E27FC236}">
                <a16:creationId xmlns:a16="http://schemas.microsoft.com/office/drawing/2014/main" id="{C340A84C-34ED-DD41-A47C-1CB7945E4E12}"/>
              </a:ext>
            </a:extLst>
          </p:cNvPr>
          <p:cNvPicPr>
            <a:picLocks noChangeAspect="1"/>
          </p:cNvPicPr>
          <p:nvPr/>
        </p:nvPicPr>
        <p:blipFill>
          <a:blip r:embed="rId4"/>
          <a:stretch>
            <a:fillRect/>
          </a:stretch>
        </p:blipFill>
        <p:spPr>
          <a:xfrm>
            <a:off x="695066" y="1532786"/>
            <a:ext cx="4974990" cy="3570287"/>
          </a:xfrm>
          <a:prstGeom prst="rect">
            <a:avLst/>
          </a:prstGeom>
        </p:spPr>
      </p:pic>
      <p:sp>
        <p:nvSpPr>
          <p:cNvPr id="10" name="正方形/長方形 9">
            <a:extLst>
              <a:ext uri="{FF2B5EF4-FFF2-40B4-BE49-F238E27FC236}">
                <a16:creationId xmlns:a16="http://schemas.microsoft.com/office/drawing/2014/main" id="{F189A318-64C7-FC44-BE3A-68F3A891E6DF}"/>
              </a:ext>
            </a:extLst>
          </p:cNvPr>
          <p:cNvSpPr/>
          <p:nvPr/>
        </p:nvSpPr>
        <p:spPr>
          <a:xfrm>
            <a:off x="7076027" y="6334780"/>
            <a:ext cx="5115973"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Dean et al.</a:t>
            </a:r>
            <a:r>
              <a:rPr lang="ja-JP" altLang="en-US" sz="1400">
                <a:solidFill>
                  <a:schemeClr val="bg2">
                    <a:lumMod val="50000"/>
                  </a:schemeClr>
                </a:solidFill>
                <a:latin typeface="Helvetica Neue" panose="02000503000000020004" pitchFamily="2" charset="0"/>
                <a:cs typeface="Helvetica Neue" panose="02000503000000020004" pitchFamily="2" charset="0"/>
              </a:rPr>
              <a:t> </a:t>
            </a:r>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( 2012 ).</a:t>
            </a:r>
            <a:r>
              <a:rPr lang="ja-JP" altLang="en-US" sz="1400">
                <a:solidFill>
                  <a:schemeClr val="bg2">
                    <a:lumMod val="50000"/>
                  </a:schemeClr>
                </a:solidFill>
                <a:latin typeface="Helvetica Neue" panose="02000503000000020004" pitchFamily="2" charset="0"/>
                <a:cs typeface="Helvetica Neue" panose="02000503000000020004" pitchFamily="2" charset="0"/>
              </a:rPr>
              <a:t> </a:t>
            </a:r>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Large Scale Distributed Deep Networks.</a:t>
            </a:r>
            <a:b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In Neural Information Processing Systems Conference. </a:t>
            </a:r>
            <a:endParaRPr lang="ja-JP" altLang="en-US" sz="1400">
              <a:solidFill>
                <a:schemeClr val="bg2">
                  <a:lumMod val="50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13228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19651-F3F3-854F-BB33-BF286C121845}"/>
              </a:ext>
            </a:extLst>
          </p:cNvPr>
          <p:cNvSpPr>
            <a:spLocks noGrp="1"/>
          </p:cNvSpPr>
          <p:nvPr>
            <p:ph type="title"/>
          </p:nvPr>
        </p:nvSpPr>
        <p:spPr/>
        <p:txBody>
          <a:bodyPr/>
          <a:lstStyle/>
          <a:p>
            <a:r>
              <a:rPr lang="en" altLang="ja-JP" b="0" dirty="0"/>
              <a:t>Markov Chain Monte Carlo ( MCMC ) method</a:t>
            </a:r>
            <a:endParaRPr kumimoji="1" lang="ja-JP" altLang="en-US" b="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0DB7E798-CFB0-B749-B328-A4752F021E76}"/>
                  </a:ext>
                </a:extLst>
              </p:cNvPr>
              <p:cNvSpPr>
                <a:spLocks noGrp="1"/>
              </p:cNvSpPr>
              <p:nvPr>
                <p:ph type="body" sz="quarter" idx="10"/>
              </p:nvPr>
            </p:nvSpPr>
            <p:spPr/>
            <p:txBody>
              <a:bodyPr>
                <a:normAutofit/>
              </a:bodyPr>
              <a:lstStyle/>
              <a:p>
                <a:r>
                  <a:rPr lang="en" altLang="ja-JP" dirty="0">
                    <a:solidFill>
                      <a:schemeClr val="bg2">
                        <a:lumMod val="10000"/>
                      </a:schemeClr>
                    </a:solidFill>
                  </a:rPr>
                  <a:t>how to efficiently explore strategy</a:t>
                </a:r>
              </a:p>
              <a:p>
                <a:endParaRPr lang="en-US" altLang="ja-JP" dirty="0">
                  <a:solidFill>
                    <a:schemeClr val="bg2">
                      <a:lumMod val="10000"/>
                    </a:schemeClr>
                  </a:solidFill>
                </a:endParaRPr>
              </a:p>
              <a:p>
                <a:r>
                  <a:rPr lang="en" altLang="ja-JP" dirty="0">
                    <a:solidFill>
                      <a:schemeClr val="bg2">
                        <a:lumMod val="10000"/>
                      </a:schemeClr>
                    </a:solidFill>
                  </a:rPr>
                  <a:t>Metropolis-Hastings algorithm</a:t>
                </a:r>
              </a:p>
              <a:p>
                <a:endParaRPr kumimoji="1" lang="en-US" altLang="ja-JP" dirty="0">
                  <a:solidFill>
                    <a:schemeClr val="bg2">
                      <a:lumMod val="10000"/>
                    </a:schemeClr>
                  </a:solidFill>
                </a:endParaRPr>
              </a:p>
              <a:p>
                <a14:m>
                  <m:oMath xmlns:m="http://schemas.openxmlformats.org/officeDocument/2006/math">
                    <m:r>
                      <m:rPr>
                        <m:sty m:val="p"/>
                      </m:rPr>
                      <a:rPr lang="en-US" altLang="ja-JP" i="1" dirty="0" smtClean="0">
                        <a:solidFill>
                          <a:schemeClr val="bg2">
                            <a:lumMod val="10000"/>
                          </a:schemeClr>
                        </a:solidFill>
                        <a:latin typeface="Cambria Math" panose="02040503050406030204" pitchFamily="18" charset="0"/>
                      </a:rPr>
                      <m:t>α</m:t>
                    </m:r>
                    <m:d>
                      <m:dPr>
                        <m:endChr m:val="|"/>
                        <m:ctrlPr>
                          <a:rPr lang="en-US" altLang="ja-JP" b="0" i="1" dirty="0" smtClean="0">
                            <a:solidFill>
                              <a:schemeClr val="bg2">
                                <a:lumMod val="10000"/>
                              </a:schemeClr>
                            </a:solidFill>
                            <a:latin typeface="Cambria Math" panose="02040503050406030204" pitchFamily="18" charset="0"/>
                          </a:rPr>
                        </m:ctrlPr>
                      </m:dPr>
                      <m:e>
                        <m:sSup>
                          <m:sSupPr>
                            <m:ctrlPr>
                              <a:rPr lang="en-US" altLang="ja-JP" b="0" i="1" dirty="0" smtClean="0">
                                <a:solidFill>
                                  <a:schemeClr val="bg2">
                                    <a:lumMod val="10000"/>
                                  </a:schemeClr>
                                </a:solidFill>
                                <a:latin typeface="Cambria Math" panose="02040503050406030204" pitchFamily="18" charset="0"/>
                              </a:rPr>
                            </m:ctrlPr>
                          </m:sSupPr>
                          <m:e>
                            <m:r>
                              <a:rPr lang="en-US" altLang="ja-JP" b="0" i="1" dirty="0" smtClean="0">
                                <a:solidFill>
                                  <a:schemeClr val="bg2">
                                    <a:lumMod val="10000"/>
                                  </a:schemeClr>
                                </a:solidFill>
                                <a:latin typeface="Cambria Math" panose="02040503050406030204" pitchFamily="18" charset="0"/>
                              </a:rPr>
                              <m:t>𝑆</m:t>
                            </m:r>
                          </m:e>
                          <m:sup>
                            <m:r>
                              <a:rPr lang="en-US" altLang="ja-JP" b="0" i="1" dirty="0" smtClean="0">
                                <a:solidFill>
                                  <a:schemeClr val="bg2">
                                    <a:lumMod val="10000"/>
                                  </a:schemeClr>
                                </a:solidFill>
                                <a:latin typeface="Cambria Math" panose="02040503050406030204" pitchFamily="18" charset="0"/>
                              </a:rPr>
                              <m:t>∗</m:t>
                            </m:r>
                          </m:sup>
                        </m:sSup>
                      </m:e>
                    </m:d>
                    <m:r>
                      <a:rPr lang="en-US" altLang="ja-JP" b="0" i="1" dirty="0" smtClean="0">
                        <a:solidFill>
                          <a:schemeClr val="bg2">
                            <a:lumMod val="10000"/>
                          </a:schemeClr>
                        </a:solidFill>
                        <a:latin typeface="Cambria Math" panose="02040503050406030204" pitchFamily="18" charset="0"/>
                      </a:rPr>
                      <m:t> </m:t>
                    </m:r>
                    <m:r>
                      <a:rPr lang="en-US" altLang="ja-JP" b="0" i="1" dirty="0" smtClean="0">
                        <a:solidFill>
                          <a:schemeClr val="bg2">
                            <a:lumMod val="10000"/>
                          </a:schemeClr>
                        </a:solidFill>
                        <a:latin typeface="Cambria Math" panose="02040503050406030204" pitchFamily="18" charset="0"/>
                      </a:rPr>
                      <m:t>𝑆</m:t>
                    </m:r>
                    <m:r>
                      <a:rPr lang="en-US" altLang="ja-JP" b="0" i="1" dirty="0" smtClean="0">
                        <a:solidFill>
                          <a:schemeClr val="bg2">
                            <a:lumMod val="10000"/>
                          </a:schemeClr>
                        </a:solidFill>
                        <a:latin typeface="Cambria Math" panose="02040503050406030204" pitchFamily="18" charset="0"/>
                      </a:rPr>
                      <m:t> )=</m:t>
                    </m:r>
                    <m:func>
                      <m:funcPr>
                        <m:ctrlPr>
                          <a:rPr lang="en-US" altLang="ja-JP" b="0" i="1" dirty="0" smtClean="0">
                            <a:solidFill>
                              <a:schemeClr val="bg2">
                                <a:lumMod val="10000"/>
                              </a:schemeClr>
                            </a:solidFill>
                            <a:latin typeface="Cambria Math" panose="02040503050406030204" pitchFamily="18" charset="0"/>
                          </a:rPr>
                        </m:ctrlPr>
                      </m:funcPr>
                      <m:fName>
                        <m:r>
                          <m:rPr>
                            <m:sty m:val="p"/>
                          </m:rPr>
                          <a:rPr lang="en-US" altLang="ja-JP" b="0" i="0" dirty="0" smtClean="0">
                            <a:solidFill>
                              <a:schemeClr val="bg2">
                                <a:lumMod val="10000"/>
                              </a:schemeClr>
                            </a:solidFill>
                            <a:latin typeface="Cambria Math" panose="02040503050406030204" pitchFamily="18" charset="0"/>
                          </a:rPr>
                          <m:t>min</m:t>
                        </m:r>
                      </m:fName>
                      <m:e>
                        <m:d>
                          <m:dPr>
                            <m:ctrlPr>
                              <a:rPr lang="en-US" altLang="ja-JP" b="0" i="1" dirty="0" smtClean="0">
                                <a:solidFill>
                                  <a:schemeClr val="bg2">
                                    <a:lumMod val="10000"/>
                                  </a:schemeClr>
                                </a:solidFill>
                                <a:latin typeface="Cambria Math" panose="02040503050406030204" pitchFamily="18" charset="0"/>
                              </a:rPr>
                            </m:ctrlPr>
                          </m:dPr>
                          <m:e>
                            <m:r>
                              <a:rPr lang="en-US" altLang="ja-JP" b="0" i="1" dirty="0" smtClean="0">
                                <a:solidFill>
                                  <a:schemeClr val="bg2">
                                    <a:lumMod val="10000"/>
                                  </a:schemeClr>
                                </a:solidFill>
                                <a:latin typeface="Cambria Math" panose="02040503050406030204" pitchFamily="18" charset="0"/>
                              </a:rPr>
                              <m:t> 1, </m:t>
                            </m:r>
                            <m:func>
                              <m:funcPr>
                                <m:ctrlPr>
                                  <a:rPr lang="en-US" altLang="ja-JP" b="0" i="1" dirty="0" smtClean="0">
                                    <a:solidFill>
                                      <a:schemeClr val="bg2">
                                        <a:lumMod val="10000"/>
                                      </a:schemeClr>
                                    </a:solidFill>
                                    <a:latin typeface="Cambria Math" panose="02040503050406030204" pitchFamily="18" charset="0"/>
                                  </a:rPr>
                                </m:ctrlPr>
                              </m:funcPr>
                              <m:fName>
                                <m:r>
                                  <m:rPr>
                                    <m:sty m:val="p"/>
                                  </m:rPr>
                                  <a:rPr lang="en-US" altLang="ja-JP" b="0" i="0" dirty="0" smtClean="0">
                                    <a:solidFill>
                                      <a:schemeClr val="bg2">
                                        <a:lumMod val="10000"/>
                                      </a:schemeClr>
                                    </a:solidFill>
                                    <a:latin typeface="Cambria Math" panose="02040503050406030204" pitchFamily="18" charset="0"/>
                                  </a:rPr>
                                  <m:t>exp</m:t>
                                </m:r>
                              </m:fName>
                              <m:e>
                                <m:d>
                                  <m:dPr>
                                    <m:ctrlPr>
                                      <a:rPr lang="en-US" altLang="ja-JP" b="0" i="1" dirty="0" smtClean="0">
                                        <a:solidFill>
                                          <a:schemeClr val="bg2">
                                            <a:lumMod val="10000"/>
                                          </a:schemeClr>
                                        </a:solidFill>
                                        <a:latin typeface="Cambria Math" panose="02040503050406030204" pitchFamily="18" charset="0"/>
                                      </a:rPr>
                                    </m:ctrlPr>
                                  </m:dPr>
                                  <m:e>
                                    <m:r>
                                      <a:rPr lang="en-US" altLang="ja-JP" i="1" dirty="0">
                                        <a:solidFill>
                                          <a:schemeClr val="bg2">
                                            <a:lumMod val="10000"/>
                                          </a:schemeClr>
                                        </a:solidFill>
                                        <a:latin typeface="Cambria Math" panose="02040503050406030204" pitchFamily="18" charset="0"/>
                                      </a:rPr>
                                      <m:t>𝛽</m:t>
                                    </m:r>
                                    <m:r>
                                      <a:rPr lang="ja-JP" altLang="en-US" b="0" i="1" dirty="0" smtClean="0">
                                        <a:solidFill>
                                          <a:schemeClr val="bg2">
                                            <a:lumMod val="10000"/>
                                          </a:schemeClr>
                                        </a:solidFill>
                                        <a:latin typeface="Cambria Math" panose="02040503050406030204" pitchFamily="18" charset="0"/>
                                      </a:rPr>
                                      <m:t> </m:t>
                                    </m:r>
                                    <m:r>
                                      <a:rPr lang="en-US" altLang="ja-JP" b="0" i="1" dirty="0" smtClean="0">
                                        <a:solidFill>
                                          <a:schemeClr val="bg2">
                                            <a:lumMod val="10000"/>
                                          </a:schemeClr>
                                        </a:solidFill>
                                        <a:latin typeface="Cambria Math" panose="02040503050406030204" pitchFamily="18" charset="0"/>
                                      </a:rPr>
                                      <m:t>∗( </m:t>
                                    </m:r>
                                    <m:r>
                                      <a:rPr lang="en-US" altLang="ja-JP" b="0" i="1" dirty="0" smtClean="0">
                                        <a:solidFill>
                                          <a:schemeClr val="bg2">
                                            <a:lumMod val="10000"/>
                                          </a:schemeClr>
                                        </a:solidFill>
                                        <a:latin typeface="Cambria Math" panose="02040503050406030204" pitchFamily="18" charset="0"/>
                                      </a:rPr>
                                      <m:t>𝑐𝑜𝑠𝑡</m:t>
                                    </m:r>
                                    <m:r>
                                      <a:rPr lang="en-US" altLang="ja-JP" b="0" i="1" dirty="0" smtClean="0">
                                        <a:solidFill>
                                          <a:schemeClr val="bg2">
                                            <a:lumMod val="10000"/>
                                          </a:schemeClr>
                                        </a:solidFill>
                                        <a:latin typeface="Cambria Math" panose="02040503050406030204" pitchFamily="18" charset="0"/>
                                      </a:rPr>
                                      <m:t>(</m:t>
                                    </m:r>
                                    <m:r>
                                      <a:rPr lang="en-US" altLang="ja-JP" b="0" i="1" dirty="0" smtClean="0">
                                        <a:solidFill>
                                          <a:schemeClr val="bg2">
                                            <a:lumMod val="10000"/>
                                          </a:schemeClr>
                                        </a:solidFill>
                                        <a:latin typeface="Cambria Math" panose="02040503050406030204" pitchFamily="18" charset="0"/>
                                      </a:rPr>
                                      <m:t>𝑆</m:t>
                                    </m:r>
                                  </m:e>
                                </m:d>
                                <m:r>
                                  <a:rPr lang="en-US" altLang="ja-JP" b="0" i="1" dirty="0" smtClean="0">
                                    <a:solidFill>
                                      <a:schemeClr val="bg2">
                                        <a:lumMod val="10000"/>
                                      </a:schemeClr>
                                    </a:solidFill>
                                    <a:latin typeface="Cambria Math" panose="02040503050406030204" pitchFamily="18" charset="0"/>
                                  </a:rPr>
                                  <m:t> −  </m:t>
                                </m:r>
                                <m:r>
                                  <a:rPr lang="en-US" altLang="ja-JP" b="0" i="1" dirty="0" smtClean="0">
                                    <a:solidFill>
                                      <a:schemeClr val="bg2">
                                        <a:lumMod val="10000"/>
                                      </a:schemeClr>
                                    </a:solidFill>
                                    <a:latin typeface="Cambria Math" panose="02040503050406030204" pitchFamily="18" charset="0"/>
                                  </a:rPr>
                                  <m:t>𝑐𝑜𝑠𝑡</m:t>
                                </m:r>
                                <m:r>
                                  <a:rPr lang="en-US" altLang="ja-JP" b="0" i="1" dirty="0" smtClean="0">
                                    <a:solidFill>
                                      <a:schemeClr val="bg2">
                                        <a:lumMod val="10000"/>
                                      </a:schemeClr>
                                    </a:solidFill>
                                    <a:latin typeface="Cambria Math" panose="02040503050406030204" pitchFamily="18" charset="0"/>
                                  </a:rPr>
                                  <m:t>(</m:t>
                                </m:r>
                                <m:sSup>
                                  <m:sSupPr>
                                    <m:ctrlPr>
                                      <a:rPr lang="en-US" altLang="ja-JP" i="1" dirty="0">
                                        <a:solidFill>
                                          <a:schemeClr val="bg2">
                                            <a:lumMod val="10000"/>
                                          </a:schemeClr>
                                        </a:solidFill>
                                        <a:latin typeface="Cambria Math" panose="02040503050406030204" pitchFamily="18" charset="0"/>
                                      </a:rPr>
                                    </m:ctrlPr>
                                  </m:sSupPr>
                                  <m:e>
                                    <m:r>
                                      <a:rPr lang="en-US" altLang="ja-JP" i="1" dirty="0">
                                        <a:solidFill>
                                          <a:schemeClr val="bg2">
                                            <a:lumMod val="10000"/>
                                          </a:schemeClr>
                                        </a:solidFill>
                                        <a:latin typeface="Cambria Math" panose="02040503050406030204" pitchFamily="18" charset="0"/>
                                      </a:rPr>
                                      <m:t>𝑆</m:t>
                                    </m:r>
                                  </m:e>
                                  <m:sup>
                                    <m:r>
                                      <a:rPr lang="en-US" altLang="ja-JP" i="1" dirty="0">
                                        <a:solidFill>
                                          <a:schemeClr val="bg2">
                                            <a:lumMod val="10000"/>
                                          </a:schemeClr>
                                        </a:solidFill>
                                        <a:latin typeface="Cambria Math" panose="02040503050406030204" pitchFamily="18" charset="0"/>
                                      </a:rPr>
                                      <m:t>∗</m:t>
                                    </m:r>
                                  </m:sup>
                                </m:sSup>
                              </m:e>
                            </m:func>
                          </m:e>
                        </m:d>
                      </m:e>
                    </m:func>
                    <m:r>
                      <a:rPr lang="en-US" altLang="ja-JP" b="0" i="1" dirty="0" smtClean="0">
                        <a:solidFill>
                          <a:schemeClr val="bg2">
                            <a:lumMod val="10000"/>
                          </a:schemeClr>
                        </a:solidFill>
                        <a:latin typeface="Cambria Math" panose="02040503050406030204" pitchFamily="18" charset="0"/>
                      </a:rPr>
                      <m:t> ) ) )  </m:t>
                    </m:r>
                  </m:oMath>
                </a14:m>
                <a:endParaRPr lang="en-US" altLang="ja-JP" dirty="0">
                  <a:solidFill>
                    <a:schemeClr val="bg2">
                      <a:lumMod val="10000"/>
                    </a:schemeClr>
                  </a:solidFill>
                </a:endParaRPr>
              </a:p>
              <a:p>
                <a14:m>
                  <m:oMath xmlns:m="http://schemas.openxmlformats.org/officeDocument/2006/math">
                    <m:r>
                      <a:rPr lang="en-US" altLang="ja-JP" sz="3000" b="0" i="1" smtClean="0">
                        <a:solidFill>
                          <a:schemeClr val="bg2">
                            <a:lumMod val="10000"/>
                          </a:schemeClr>
                        </a:solidFill>
                        <a:latin typeface="Cambria Math" panose="02040503050406030204" pitchFamily="18" charset="0"/>
                      </a:rPr>
                      <m:t>𝑐𝑜𝑠𝑡</m:t>
                    </m:r>
                    <m:d>
                      <m:dPr>
                        <m:ctrlPr>
                          <a:rPr lang="en-US" altLang="ja-JP" sz="3000" b="0" i="1" smtClean="0">
                            <a:solidFill>
                              <a:schemeClr val="bg2">
                                <a:lumMod val="10000"/>
                              </a:schemeClr>
                            </a:solidFill>
                            <a:latin typeface="Cambria Math" panose="02040503050406030204" pitchFamily="18" charset="0"/>
                          </a:rPr>
                        </m:ctrlPr>
                      </m:dPr>
                      <m:e>
                        <m:r>
                          <a:rPr lang="en-US" altLang="ja-JP" sz="3000" b="0" i="1" smtClean="0">
                            <a:solidFill>
                              <a:schemeClr val="bg2">
                                <a:lumMod val="10000"/>
                              </a:schemeClr>
                            </a:solidFill>
                            <a:latin typeface="Cambria Math" panose="02040503050406030204" pitchFamily="18" charset="0"/>
                          </a:rPr>
                          <m:t>𝑆</m:t>
                        </m:r>
                      </m:e>
                    </m:d>
                    <m:r>
                      <a:rPr lang="en-US" altLang="ja-JP" sz="3000" b="0" i="1" smtClean="0">
                        <a:solidFill>
                          <a:schemeClr val="bg2">
                            <a:lumMod val="10000"/>
                          </a:schemeClr>
                        </a:solidFill>
                        <a:latin typeface="Cambria Math" panose="02040503050406030204" pitchFamily="18" charset="0"/>
                      </a:rPr>
                      <m:t> </m:t>
                    </m:r>
                    <m:r>
                      <a:rPr lang="en-US" altLang="ja-JP" sz="3000" b="0" i="0" smtClean="0">
                        <a:solidFill>
                          <a:schemeClr val="bg2">
                            <a:lumMod val="10000"/>
                          </a:schemeClr>
                        </a:solidFill>
                        <a:latin typeface="Cambria Math" panose="02040503050406030204" pitchFamily="18" charset="0"/>
                      </a:rPr>
                      <m:t>…</m:t>
                    </m:r>
                  </m:oMath>
                </a14:m>
                <a:r>
                  <a:rPr lang="en-US" altLang="ja-JP" dirty="0">
                    <a:solidFill>
                      <a:schemeClr val="bg2">
                        <a:lumMod val="10000"/>
                      </a:schemeClr>
                    </a:solidFill>
                  </a:rPr>
                  <a:t> </a:t>
                </a:r>
                <a:r>
                  <a:rPr lang="en" altLang="ja-JP" dirty="0">
                    <a:solidFill>
                      <a:schemeClr val="bg2">
                        <a:lumMod val="10000"/>
                      </a:schemeClr>
                    </a:solidFill>
                  </a:rPr>
                  <a:t>predicted execution time from the simulator in strategy</a:t>
                </a:r>
              </a:p>
              <a:p>
                <a:endParaRPr lang="ja-JP" altLang="en-US">
                  <a:solidFill>
                    <a:schemeClr val="bg2">
                      <a:lumMod val="10000"/>
                    </a:schemeClr>
                  </a:solidFill>
                </a:endParaRPr>
              </a:p>
              <a:p>
                <a:endParaRPr kumimoji="1" lang="ja-JP" altLang="en-US">
                  <a:solidFill>
                    <a:schemeClr val="bg2">
                      <a:lumMod val="10000"/>
                    </a:schemeClr>
                  </a:solidFill>
                </a:endParaRPr>
              </a:p>
            </p:txBody>
          </p:sp>
        </mc:Choice>
        <mc:Fallback xmlns="">
          <p:sp>
            <p:nvSpPr>
              <p:cNvPr id="3" name="テキスト プレースホルダー 2">
                <a:extLst>
                  <a:ext uri="{FF2B5EF4-FFF2-40B4-BE49-F238E27FC236}">
                    <a16:creationId xmlns:a16="http://schemas.microsoft.com/office/drawing/2014/main" id="{0DB7E798-CFB0-B749-B328-A4752F021E76}"/>
                  </a:ext>
                </a:extLst>
              </p:cNvPr>
              <p:cNvSpPr>
                <a:spLocks noGrp="1" noRot="1" noChangeAspect="1" noMove="1" noResize="1" noEditPoints="1" noAdjustHandles="1" noChangeArrowheads="1" noChangeShapeType="1" noTextEdit="1"/>
              </p:cNvSpPr>
              <p:nvPr>
                <p:ph type="body" sz="quarter" idx="10"/>
              </p:nvPr>
            </p:nvSpPr>
            <p:spPr>
              <a:blipFill>
                <a:blip r:embed="rId3"/>
                <a:stretch>
                  <a:fillRect l="-103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27EEA866-3E2F-7A40-A4ED-052E9C07762E}"/>
              </a:ext>
            </a:extLst>
          </p:cNvPr>
          <p:cNvSpPr>
            <a:spLocks noGrp="1"/>
          </p:cNvSpPr>
          <p:nvPr>
            <p:ph type="sldNum" sz="quarter" idx="12"/>
          </p:nvPr>
        </p:nvSpPr>
        <p:spPr/>
        <p:txBody>
          <a:bodyPr/>
          <a:lstStyle/>
          <a:p>
            <a:fld id="{B817670A-684B-CF4C-99EB-673346015194}" type="slidenum">
              <a:rPr lang="ja-JP" altLang="en-US" smtClean="0"/>
              <a:pPr/>
              <a:t>39</a:t>
            </a:fld>
            <a:endParaRPr lang="ja-JP" altLang="en-US"/>
          </a:p>
        </p:txBody>
      </p:sp>
    </p:spTree>
    <p:extLst>
      <p:ext uri="{BB962C8B-B14F-4D97-AF65-F5344CB8AC3E}">
        <p14:creationId xmlns:p14="http://schemas.microsoft.com/office/powerpoint/2010/main" val="259189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C1F40D-F9F6-0D41-8759-065561A4B9B6}"/>
              </a:ext>
            </a:extLst>
          </p:cNvPr>
          <p:cNvSpPr>
            <a:spLocks noGrp="1"/>
          </p:cNvSpPr>
          <p:nvPr>
            <p:ph type="title"/>
          </p:nvPr>
        </p:nvSpPr>
        <p:spPr/>
        <p:txBody>
          <a:bodyPr/>
          <a:lstStyle/>
          <a:p>
            <a:r>
              <a:rPr kumimoji="1" lang="en-US" altLang="ja-JP" b="0" dirty="0">
                <a:ea typeface="Helvetica Neue" panose="02000503000000020004" pitchFamily="2" charset="0"/>
              </a:rPr>
              <a:t>Data Parallelism</a:t>
            </a:r>
            <a:endParaRPr kumimoji="1" lang="ja-JP" altLang="en-US" b="0"/>
          </a:p>
        </p:txBody>
      </p:sp>
      <p:sp>
        <p:nvSpPr>
          <p:cNvPr id="3" name="テキスト プレースホルダー 2">
            <a:extLst>
              <a:ext uri="{FF2B5EF4-FFF2-40B4-BE49-F238E27FC236}">
                <a16:creationId xmlns:a16="http://schemas.microsoft.com/office/drawing/2014/main" id="{D9A2FDFE-0644-C942-B0D8-7173CC105BC2}"/>
              </a:ext>
            </a:extLst>
          </p:cNvPr>
          <p:cNvSpPr>
            <a:spLocks noGrp="1"/>
          </p:cNvSpPr>
          <p:nvPr>
            <p:ph type="body" sz="quarter" idx="10"/>
          </p:nvPr>
        </p:nvSpPr>
        <p:spPr>
          <a:xfrm>
            <a:off x="587828" y="1354097"/>
            <a:ext cx="11016343" cy="5258457"/>
          </a:xfrm>
        </p:spPr>
        <p:txBody>
          <a:bodyPr>
            <a:normAutofit/>
          </a:bodyPr>
          <a:lstStyle/>
          <a:p>
            <a:r>
              <a:rPr lang="en-US" altLang="ja-JP" sz="2400" dirty="0">
                <a:solidFill>
                  <a:schemeClr val="bg2">
                    <a:lumMod val="25000"/>
                  </a:schemeClr>
                </a:solidFill>
                <a:ea typeface="Helvetica Neue" panose="02000503000000020004" pitchFamily="2" charset="0"/>
              </a:rPr>
              <a:t>Each device is placed a replica of </a:t>
            </a:r>
            <a:br>
              <a:rPr lang="en-US" altLang="ja-JP" sz="2400" dirty="0">
                <a:solidFill>
                  <a:schemeClr val="bg2">
                    <a:lumMod val="25000"/>
                  </a:schemeClr>
                </a:solidFill>
                <a:ea typeface="Helvetica Neue" panose="02000503000000020004" pitchFamily="2" charset="0"/>
              </a:rPr>
            </a:br>
            <a:r>
              <a:rPr lang="en-US" altLang="ja-JP" sz="2400" dirty="0">
                <a:solidFill>
                  <a:schemeClr val="bg2">
                    <a:lumMod val="25000"/>
                  </a:schemeClr>
                </a:solidFill>
                <a:ea typeface="Helvetica Neue" panose="02000503000000020004" pitchFamily="2" charset="0"/>
              </a:rPr>
              <a:t>the entire DNN.</a:t>
            </a:r>
          </a:p>
          <a:p>
            <a:endParaRPr lang="en-US" altLang="ja-JP" sz="2400" dirty="0">
              <a:solidFill>
                <a:schemeClr val="bg2">
                  <a:lumMod val="25000"/>
                </a:schemeClr>
              </a:solidFill>
              <a:ea typeface="Helvetica Neue" panose="02000503000000020004" pitchFamily="2" charset="0"/>
            </a:endParaRPr>
          </a:p>
          <a:p>
            <a:r>
              <a:rPr lang="en-US" altLang="ja-JP" sz="2400" dirty="0">
                <a:solidFill>
                  <a:schemeClr val="bg2">
                    <a:lumMod val="25000"/>
                  </a:schemeClr>
                </a:solidFill>
                <a:ea typeface="Helvetica Neue" panose="02000503000000020004" pitchFamily="2" charset="0"/>
              </a:rPr>
              <a:t>Each device processes a subset of </a:t>
            </a:r>
            <a:br>
              <a:rPr lang="en-US" altLang="ja-JP" sz="2400" dirty="0">
                <a:solidFill>
                  <a:schemeClr val="bg2">
                    <a:lumMod val="25000"/>
                  </a:schemeClr>
                </a:solidFill>
                <a:ea typeface="Helvetica Neue" panose="02000503000000020004" pitchFamily="2" charset="0"/>
              </a:rPr>
            </a:br>
            <a:r>
              <a:rPr lang="en-US" altLang="ja-JP" sz="2400" dirty="0">
                <a:solidFill>
                  <a:schemeClr val="bg2">
                    <a:lumMod val="25000"/>
                  </a:schemeClr>
                </a:solidFill>
                <a:ea typeface="Helvetica Neue" panose="02000503000000020004" pitchFamily="2" charset="0"/>
              </a:rPr>
              <a:t>the training data.</a:t>
            </a:r>
          </a:p>
          <a:p>
            <a:endParaRPr lang="en-US" altLang="ja-JP" sz="2400" dirty="0">
              <a:solidFill>
                <a:schemeClr val="bg2">
                  <a:lumMod val="25000"/>
                </a:schemeClr>
              </a:solidFill>
              <a:ea typeface="Helvetica Neue" panose="02000503000000020004" pitchFamily="2" charset="0"/>
            </a:endParaRPr>
          </a:p>
          <a:p>
            <a:r>
              <a:rPr lang="en-US" altLang="ja-JP" sz="2400" dirty="0">
                <a:solidFill>
                  <a:schemeClr val="bg2">
                    <a:lumMod val="25000"/>
                  </a:schemeClr>
                </a:solidFill>
                <a:ea typeface="Helvetica Neue" panose="02000503000000020004" pitchFamily="2" charset="0"/>
              </a:rPr>
              <a:t>Each device synchronizes </a:t>
            </a:r>
            <a:br>
              <a:rPr lang="en-US" altLang="ja-JP" sz="2400" dirty="0">
                <a:solidFill>
                  <a:schemeClr val="bg2">
                    <a:lumMod val="25000"/>
                  </a:schemeClr>
                </a:solidFill>
                <a:ea typeface="Helvetica Neue" panose="02000503000000020004" pitchFamily="2" charset="0"/>
              </a:rPr>
            </a:br>
            <a:r>
              <a:rPr lang="en-US" altLang="ja-JP" sz="2400" dirty="0">
                <a:solidFill>
                  <a:schemeClr val="bg2">
                    <a:lumMod val="25000"/>
                  </a:schemeClr>
                </a:solidFill>
                <a:ea typeface="Helvetica Neue" panose="02000503000000020004" pitchFamily="2" charset="0"/>
              </a:rPr>
              <a:t>network parameters at </a:t>
            </a:r>
            <a:br>
              <a:rPr lang="en-US" altLang="ja-JP" sz="2400" dirty="0">
                <a:solidFill>
                  <a:schemeClr val="bg2">
                    <a:lumMod val="25000"/>
                  </a:schemeClr>
                </a:solidFill>
                <a:ea typeface="Helvetica Neue" panose="02000503000000020004" pitchFamily="2" charset="0"/>
              </a:rPr>
            </a:br>
            <a:r>
              <a:rPr lang="en-US" altLang="ja-JP" sz="2400" dirty="0">
                <a:solidFill>
                  <a:schemeClr val="bg2">
                    <a:lumMod val="25000"/>
                  </a:schemeClr>
                </a:solidFill>
                <a:ea typeface="Helvetica Neue" panose="02000503000000020004" pitchFamily="2" charset="0"/>
              </a:rPr>
              <a:t>the end of iteration.</a:t>
            </a:r>
            <a:br>
              <a:rPr lang="en-US" altLang="ja-JP" sz="2400" dirty="0">
                <a:solidFill>
                  <a:schemeClr val="bg2">
                    <a:lumMod val="25000"/>
                  </a:schemeClr>
                </a:solidFill>
                <a:ea typeface="Helvetica Neue" panose="02000503000000020004" pitchFamily="2" charset="0"/>
              </a:rPr>
            </a:br>
            <a:r>
              <a:rPr lang="en-US" altLang="ja-JP" sz="2400" dirty="0">
                <a:solidFill>
                  <a:schemeClr val="bg2">
                    <a:lumMod val="25000"/>
                  </a:schemeClr>
                </a:solidFill>
                <a:ea typeface="Helvetica Neue" panose="02000503000000020004" pitchFamily="2" charset="0"/>
              </a:rPr>
              <a:t>( Synchronous )</a:t>
            </a:r>
          </a:p>
          <a:p>
            <a:endParaRPr lang="en-US" altLang="ja-JP" sz="2400" dirty="0">
              <a:solidFill>
                <a:schemeClr val="bg2">
                  <a:lumMod val="25000"/>
                </a:schemeClr>
              </a:solidFill>
              <a:ea typeface="Helvetica Neue" panose="02000503000000020004" pitchFamily="2" charset="0"/>
            </a:endParaRPr>
          </a:p>
        </p:txBody>
      </p:sp>
      <p:sp>
        <p:nvSpPr>
          <p:cNvPr id="4" name="スライド番号プレースホルダー 3">
            <a:extLst>
              <a:ext uri="{FF2B5EF4-FFF2-40B4-BE49-F238E27FC236}">
                <a16:creationId xmlns:a16="http://schemas.microsoft.com/office/drawing/2014/main" id="{CC2E6857-B0E9-3946-867F-A798FCDC4B1D}"/>
              </a:ext>
            </a:extLst>
          </p:cNvPr>
          <p:cNvSpPr>
            <a:spLocks noGrp="1"/>
          </p:cNvSpPr>
          <p:nvPr>
            <p:ph type="sldNum" sz="quarter" idx="12"/>
          </p:nvPr>
        </p:nvSpPr>
        <p:spPr/>
        <p:txBody>
          <a:bodyPr/>
          <a:lstStyle/>
          <a:p>
            <a:fld id="{B817670A-684B-CF4C-99EB-673346015194}" type="slidenum">
              <a:rPr lang="ja-JP" altLang="en-US" smtClean="0"/>
              <a:pPr/>
              <a:t>4</a:t>
            </a:fld>
            <a:endParaRPr lang="ja-JP" altLang="en-US"/>
          </a:p>
        </p:txBody>
      </p:sp>
      <p:pic>
        <p:nvPicPr>
          <p:cNvPr id="7" name="図 6">
            <a:extLst>
              <a:ext uri="{FF2B5EF4-FFF2-40B4-BE49-F238E27FC236}">
                <a16:creationId xmlns:a16="http://schemas.microsoft.com/office/drawing/2014/main" id="{F527DA34-B5DD-414E-B25D-38332A0828A0}"/>
              </a:ext>
            </a:extLst>
          </p:cNvPr>
          <p:cNvPicPr>
            <a:picLocks noChangeAspect="1"/>
          </p:cNvPicPr>
          <p:nvPr/>
        </p:nvPicPr>
        <p:blipFill>
          <a:blip r:embed="rId3"/>
          <a:stretch>
            <a:fillRect/>
          </a:stretch>
        </p:blipFill>
        <p:spPr>
          <a:xfrm>
            <a:off x="6096000" y="1662578"/>
            <a:ext cx="5605988" cy="4023121"/>
          </a:xfrm>
          <a:prstGeom prst="rect">
            <a:avLst/>
          </a:prstGeom>
        </p:spPr>
      </p:pic>
      <p:sp>
        <p:nvSpPr>
          <p:cNvPr id="8" name="正方形/長方形 7">
            <a:extLst>
              <a:ext uri="{FF2B5EF4-FFF2-40B4-BE49-F238E27FC236}">
                <a16:creationId xmlns:a16="http://schemas.microsoft.com/office/drawing/2014/main" id="{59CB66C9-EB5B-D743-B0CD-0F52DF278B52}"/>
              </a:ext>
            </a:extLst>
          </p:cNvPr>
          <p:cNvSpPr/>
          <p:nvPr/>
        </p:nvSpPr>
        <p:spPr>
          <a:xfrm>
            <a:off x="7276749" y="6350944"/>
            <a:ext cx="5115973"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Dean et al.</a:t>
            </a:r>
            <a:r>
              <a:rPr lang="ja-JP" altLang="en-US" sz="1400">
                <a:solidFill>
                  <a:schemeClr val="bg2">
                    <a:lumMod val="50000"/>
                  </a:schemeClr>
                </a:solidFill>
                <a:latin typeface="Helvetica Neue" panose="02000503000000020004" pitchFamily="2" charset="0"/>
                <a:cs typeface="Helvetica Neue" panose="02000503000000020004" pitchFamily="2" charset="0"/>
              </a:rPr>
              <a:t> </a:t>
            </a:r>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( 2012 ).</a:t>
            </a:r>
            <a:r>
              <a:rPr lang="ja-JP" altLang="en-US" sz="1400">
                <a:solidFill>
                  <a:schemeClr val="bg2">
                    <a:lumMod val="50000"/>
                  </a:schemeClr>
                </a:solidFill>
                <a:latin typeface="Helvetica Neue" panose="02000503000000020004" pitchFamily="2" charset="0"/>
                <a:cs typeface="Helvetica Neue" panose="02000503000000020004" pitchFamily="2" charset="0"/>
              </a:rPr>
              <a:t> </a:t>
            </a:r>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Large Scale Distributed Deep Networks.</a:t>
            </a:r>
            <a:b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In Neural Information Processing Systems Conference. </a:t>
            </a:r>
            <a:endParaRPr lang="ja-JP" altLang="en-US" sz="1400">
              <a:solidFill>
                <a:schemeClr val="bg2">
                  <a:lumMod val="50000"/>
                </a:schemeClr>
              </a:solidFill>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6203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C1F40D-F9F6-0D41-8759-065561A4B9B6}"/>
              </a:ext>
            </a:extLst>
          </p:cNvPr>
          <p:cNvSpPr>
            <a:spLocks noGrp="1"/>
          </p:cNvSpPr>
          <p:nvPr>
            <p:ph type="title"/>
          </p:nvPr>
        </p:nvSpPr>
        <p:spPr/>
        <p:txBody>
          <a:bodyPr/>
          <a:lstStyle/>
          <a:p>
            <a:r>
              <a:rPr lang="en-US" altLang="ja-JP" b="0" dirty="0"/>
              <a:t>Model</a:t>
            </a:r>
            <a:r>
              <a:rPr kumimoji="1" lang="en-US" altLang="ja-JP" b="0" dirty="0"/>
              <a:t> Parallelism</a:t>
            </a:r>
            <a:endParaRPr kumimoji="1" lang="ja-JP" altLang="en-US" b="0"/>
          </a:p>
        </p:txBody>
      </p:sp>
      <p:sp>
        <p:nvSpPr>
          <p:cNvPr id="3" name="テキスト プレースホルダー 2">
            <a:extLst>
              <a:ext uri="{FF2B5EF4-FFF2-40B4-BE49-F238E27FC236}">
                <a16:creationId xmlns:a16="http://schemas.microsoft.com/office/drawing/2014/main" id="{D9A2FDFE-0644-C942-B0D8-7173CC105BC2}"/>
              </a:ext>
            </a:extLst>
          </p:cNvPr>
          <p:cNvSpPr>
            <a:spLocks noGrp="1"/>
          </p:cNvSpPr>
          <p:nvPr>
            <p:ph type="body" sz="quarter" idx="10"/>
          </p:nvPr>
        </p:nvSpPr>
        <p:spPr/>
        <p:txBody>
          <a:bodyPr>
            <a:normAutofit/>
          </a:bodyPr>
          <a:lstStyle/>
          <a:p>
            <a:r>
              <a:rPr kumimoji="1" lang="en-US" altLang="ja-JP" sz="2400" dirty="0">
                <a:solidFill>
                  <a:schemeClr val="bg2">
                    <a:lumMod val="25000"/>
                  </a:schemeClr>
                </a:solidFill>
              </a:rPr>
              <a:t>Each device is assigned</a:t>
            </a:r>
            <a:br>
              <a:rPr kumimoji="1" lang="en-US" altLang="ja-JP" sz="2400" dirty="0">
                <a:solidFill>
                  <a:schemeClr val="bg2">
                    <a:lumMod val="25000"/>
                  </a:schemeClr>
                </a:solidFill>
              </a:rPr>
            </a:br>
            <a:r>
              <a:rPr kumimoji="1" lang="en-US" altLang="ja-JP" sz="2400" dirty="0">
                <a:solidFill>
                  <a:schemeClr val="bg2">
                    <a:lumMod val="25000"/>
                  </a:schemeClr>
                </a:solidFill>
              </a:rPr>
              <a:t>disjoint subsets of DNN.</a:t>
            </a:r>
          </a:p>
          <a:p>
            <a:endParaRPr lang="en-US" altLang="ja-JP" sz="2400" dirty="0">
              <a:solidFill>
                <a:schemeClr val="bg2">
                  <a:lumMod val="25000"/>
                </a:schemeClr>
              </a:solidFill>
            </a:endParaRPr>
          </a:p>
          <a:p>
            <a:r>
              <a:rPr kumimoji="1" lang="en-US" altLang="ja-JP" sz="2400" dirty="0">
                <a:solidFill>
                  <a:schemeClr val="bg2">
                    <a:lumMod val="25000"/>
                  </a:schemeClr>
                </a:solidFill>
              </a:rPr>
              <a:t>Eliminates parameter synchronization </a:t>
            </a:r>
            <a:br>
              <a:rPr kumimoji="1" lang="en-US" altLang="ja-JP" sz="2400" dirty="0">
                <a:solidFill>
                  <a:schemeClr val="bg2">
                    <a:lumMod val="25000"/>
                  </a:schemeClr>
                </a:solidFill>
              </a:rPr>
            </a:br>
            <a:r>
              <a:rPr kumimoji="1" lang="en-US" altLang="ja-JP" sz="2400" dirty="0">
                <a:solidFill>
                  <a:schemeClr val="bg2">
                    <a:lumMod val="25000"/>
                  </a:schemeClr>
                </a:solidFill>
              </a:rPr>
              <a:t>but requires data transfers</a:t>
            </a:r>
            <a:r>
              <a:rPr lang="en-US" altLang="ja-JP" sz="2400" dirty="0">
                <a:solidFill>
                  <a:schemeClr val="bg2">
                    <a:lumMod val="25000"/>
                  </a:schemeClr>
                </a:solidFill>
              </a:rPr>
              <a:t> </a:t>
            </a:r>
            <a:br>
              <a:rPr lang="en-US" altLang="ja-JP" sz="2400" dirty="0">
                <a:solidFill>
                  <a:schemeClr val="bg2">
                    <a:lumMod val="25000"/>
                  </a:schemeClr>
                </a:solidFill>
              </a:rPr>
            </a:br>
            <a:r>
              <a:rPr lang="en-US" altLang="ja-JP" sz="2400" dirty="0">
                <a:solidFill>
                  <a:schemeClr val="bg2">
                    <a:lumMod val="25000"/>
                  </a:schemeClr>
                </a:solidFill>
              </a:rPr>
              <a:t>between operators.</a:t>
            </a:r>
            <a:endParaRPr kumimoji="1" lang="en-US" altLang="ja-JP" sz="2400" dirty="0">
              <a:solidFill>
                <a:schemeClr val="bg2">
                  <a:lumMod val="25000"/>
                </a:schemeClr>
              </a:solidFill>
            </a:endParaRPr>
          </a:p>
          <a:p>
            <a:pPr marL="0" indent="0">
              <a:buNone/>
            </a:pPr>
            <a:endParaRPr kumimoji="1" lang="en-US" altLang="ja-JP" sz="2400" dirty="0">
              <a:solidFill>
                <a:schemeClr val="bg2">
                  <a:lumMod val="25000"/>
                </a:schemeClr>
              </a:solidFill>
            </a:endParaRPr>
          </a:p>
        </p:txBody>
      </p:sp>
      <p:sp>
        <p:nvSpPr>
          <p:cNvPr id="4" name="スライド番号プレースホルダー 3">
            <a:extLst>
              <a:ext uri="{FF2B5EF4-FFF2-40B4-BE49-F238E27FC236}">
                <a16:creationId xmlns:a16="http://schemas.microsoft.com/office/drawing/2014/main" id="{CC2E6857-B0E9-3946-867F-A798FCDC4B1D}"/>
              </a:ext>
            </a:extLst>
          </p:cNvPr>
          <p:cNvSpPr>
            <a:spLocks noGrp="1"/>
          </p:cNvSpPr>
          <p:nvPr>
            <p:ph type="sldNum" sz="quarter" idx="12"/>
          </p:nvPr>
        </p:nvSpPr>
        <p:spPr/>
        <p:txBody>
          <a:bodyPr/>
          <a:lstStyle/>
          <a:p>
            <a:fld id="{B817670A-684B-CF4C-99EB-673346015194}" type="slidenum">
              <a:rPr lang="ja-JP" altLang="en-US" smtClean="0"/>
              <a:pPr/>
              <a:t>5</a:t>
            </a:fld>
            <a:endParaRPr lang="ja-JP" altLang="en-US"/>
          </a:p>
        </p:txBody>
      </p:sp>
      <p:pic>
        <p:nvPicPr>
          <p:cNvPr id="5" name="図 4">
            <a:extLst>
              <a:ext uri="{FF2B5EF4-FFF2-40B4-BE49-F238E27FC236}">
                <a16:creationId xmlns:a16="http://schemas.microsoft.com/office/drawing/2014/main" id="{893F799A-B123-D84F-8A5D-90306730CC35}"/>
              </a:ext>
            </a:extLst>
          </p:cNvPr>
          <p:cNvPicPr>
            <a:picLocks noChangeAspect="1"/>
          </p:cNvPicPr>
          <p:nvPr/>
        </p:nvPicPr>
        <p:blipFill>
          <a:blip r:embed="rId3"/>
          <a:stretch>
            <a:fillRect/>
          </a:stretch>
        </p:blipFill>
        <p:spPr>
          <a:xfrm>
            <a:off x="6878472" y="1628320"/>
            <a:ext cx="5064022" cy="4137321"/>
          </a:xfrm>
          <a:prstGeom prst="rect">
            <a:avLst/>
          </a:prstGeom>
        </p:spPr>
      </p:pic>
      <p:sp>
        <p:nvSpPr>
          <p:cNvPr id="7" name="正方形/長方形 6">
            <a:extLst>
              <a:ext uri="{FF2B5EF4-FFF2-40B4-BE49-F238E27FC236}">
                <a16:creationId xmlns:a16="http://schemas.microsoft.com/office/drawing/2014/main" id="{22702854-DF50-FA4E-AC55-C4E4E5AA0A3F}"/>
              </a:ext>
            </a:extLst>
          </p:cNvPr>
          <p:cNvSpPr/>
          <p:nvPr/>
        </p:nvSpPr>
        <p:spPr>
          <a:xfrm>
            <a:off x="7076027" y="6334780"/>
            <a:ext cx="5115973" cy="523220"/>
          </a:xfrm>
          <a:prstGeom prst="rect">
            <a:avLst/>
          </a:prstGeom>
        </p:spPr>
        <p:txBody>
          <a:bodyPr wrap="square">
            <a:spAutoFit/>
          </a:bodyPr>
          <a:lstStyle/>
          <a:p>
            <a:r>
              <a:rPr lang="en" altLang="ja-JP" sz="1400" dirty="0">
                <a:solidFill>
                  <a:schemeClr val="bg2">
                    <a:lumMod val="50000"/>
                  </a:schemeClr>
                </a:solidFill>
                <a:latin typeface="Helvetica Neue" panose="02000503000000020004" pitchFamily="2" charset="0"/>
              </a:rPr>
              <a:t>Dean et al.</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( 2012 ).</a:t>
            </a:r>
            <a:r>
              <a:rPr lang="ja-JP" altLang="en-US" sz="1400">
                <a:solidFill>
                  <a:schemeClr val="bg2">
                    <a:lumMod val="50000"/>
                  </a:schemeClr>
                </a:solidFill>
                <a:latin typeface="Helvetica Neue" panose="02000503000000020004" pitchFamily="2" charset="0"/>
              </a:rPr>
              <a:t> </a:t>
            </a:r>
            <a:r>
              <a:rPr lang="en" altLang="ja-JP" sz="1400" dirty="0">
                <a:solidFill>
                  <a:schemeClr val="bg2">
                    <a:lumMod val="50000"/>
                  </a:schemeClr>
                </a:solidFill>
                <a:latin typeface="Helvetica Neue" panose="02000503000000020004" pitchFamily="2" charset="0"/>
              </a:rPr>
              <a:t>Large Scale Distributed Deep Networks.</a:t>
            </a:r>
            <a:br>
              <a:rPr lang="en" altLang="ja-JP" sz="1400" dirty="0">
                <a:solidFill>
                  <a:schemeClr val="bg2">
                    <a:lumMod val="50000"/>
                  </a:schemeClr>
                </a:solidFill>
                <a:latin typeface="Helvetica Neue" panose="02000503000000020004" pitchFamily="2" charset="0"/>
              </a:rPr>
            </a:br>
            <a:r>
              <a:rPr lang="en" altLang="ja-JP" sz="1400" dirty="0">
                <a:solidFill>
                  <a:schemeClr val="bg2">
                    <a:lumMod val="50000"/>
                  </a:schemeClr>
                </a:solidFill>
                <a:latin typeface="Helvetica Neue" panose="02000503000000020004" pitchFamily="2" charset="0"/>
              </a:rPr>
              <a:t>In Neural Information Processing Systems Conference. </a:t>
            </a:r>
            <a:endParaRPr lang="ja-JP" altLang="en-US" sz="1400">
              <a:solidFill>
                <a:schemeClr val="bg2">
                  <a:lumMod val="50000"/>
                </a:schemeClr>
              </a:solidFill>
              <a:latin typeface="Helvetica Neue" panose="02000503000000020004" pitchFamily="2" charset="0"/>
            </a:endParaRPr>
          </a:p>
        </p:txBody>
      </p:sp>
    </p:spTree>
    <p:extLst>
      <p:ext uri="{BB962C8B-B14F-4D97-AF65-F5344CB8AC3E}">
        <p14:creationId xmlns:p14="http://schemas.microsoft.com/office/powerpoint/2010/main" val="115022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2BBF2-9F53-6944-87D8-536B76EE7B43}"/>
              </a:ext>
            </a:extLst>
          </p:cNvPr>
          <p:cNvSpPr>
            <a:spLocks noGrp="1"/>
          </p:cNvSpPr>
          <p:nvPr>
            <p:ph type="title"/>
          </p:nvPr>
        </p:nvSpPr>
        <p:spPr/>
        <p:txBody>
          <a:bodyPr/>
          <a:lstStyle/>
          <a:p>
            <a:r>
              <a:rPr lang="en-US" altLang="ja-JP" b="0" dirty="0"/>
              <a:t>ImageNet competition</a:t>
            </a:r>
            <a:endParaRPr kumimoji="1" lang="ja-JP" altLang="en-US" b="0"/>
          </a:p>
        </p:txBody>
      </p:sp>
      <p:sp>
        <p:nvSpPr>
          <p:cNvPr id="4" name="スライド番号プレースホルダー 3">
            <a:extLst>
              <a:ext uri="{FF2B5EF4-FFF2-40B4-BE49-F238E27FC236}">
                <a16:creationId xmlns:a16="http://schemas.microsoft.com/office/drawing/2014/main" id="{11DDC7F0-6D7F-C64E-A16A-CA487060ACE1}"/>
              </a:ext>
            </a:extLst>
          </p:cNvPr>
          <p:cNvSpPr>
            <a:spLocks noGrp="1"/>
          </p:cNvSpPr>
          <p:nvPr>
            <p:ph type="sldNum" sz="quarter" idx="12"/>
          </p:nvPr>
        </p:nvSpPr>
        <p:spPr/>
        <p:txBody>
          <a:bodyPr/>
          <a:lstStyle/>
          <a:p>
            <a:fld id="{B817670A-684B-CF4C-99EB-673346015194}" type="slidenum">
              <a:rPr lang="ja-JP" altLang="en-US" smtClean="0"/>
              <a:pPr/>
              <a:t>6</a:t>
            </a:fld>
            <a:endParaRPr lang="ja-JP" altLang="en-US"/>
          </a:p>
        </p:txBody>
      </p:sp>
      <p:pic>
        <p:nvPicPr>
          <p:cNvPr id="5" name="図 4" descr="スクリーンショット が含まれている画像&#10;&#10;自動的に生成された説明">
            <a:extLst>
              <a:ext uri="{FF2B5EF4-FFF2-40B4-BE49-F238E27FC236}">
                <a16:creationId xmlns:a16="http://schemas.microsoft.com/office/drawing/2014/main" id="{50B80A30-33F2-914B-A718-F9E19F7BD25A}"/>
              </a:ext>
            </a:extLst>
          </p:cNvPr>
          <p:cNvPicPr>
            <a:picLocks noChangeAspect="1"/>
          </p:cNvPicPr>
          <p:nvPr/>
        </p:nvPicPr>
        <p:blipFill rotWithShape="1">
          <a:blip r:embed="rId3"/>
          <a:srcRect t="3006"/>
          <a:stretch/>
        </p:blipFill>
        <p:spPr>
          <a:xfrm>
            <a:off x="119964" y="1750741"/>
            <a:ext cx="11936569" cy="3746811"/>
          </a:xfrm>
          <a:prstGeom prst="rect">
            <a:avLst/>
          </a:prstGeom>
        </p:spPr>
      </p:pic>
      <p:sp>
        <p:nvSpPr>
          <p:cNvPr id="8" name="正方形/長方形 7">
            <a:extLst>
              <a:ext uri="{FF2B5EF4-FFF2-40B4-BE49-F238E27FC236}">
                <a16:creationId xmlns:a16="http://schemas.microsoft.com/office/drawing/2014/main" id="{6552A7D0-B092-4D47-81DD-20E2D681584D}"/>
              </a:ext>
            </a:extLst>
          </p:cNvPr>
          <p:cNvSpPr/>
          <p:nvPr/>
        </p:nvSpPr>
        <p:spPr>
          <a:xfrm>
            <a:off x="1483107" y="2932770"/>
            <a:ext cx="802889"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bg2">
                    <a:lumMod val="10000"/>
                  </a:schemeClr>
                </a:solidFill>
                <a:latin typeface="Times New Roman" panose="02020603050405020304" pitchFamily="18" charset="0"/>
                <a:cs typeface="Times New Roman" panose="02020603050405020304" pitchFamily="18" charset="0"/>
              </a:rPr>
              <a:t>(2016)</a:t>
            </a:r>
            <a:endParaRPr kumimoji="1" lang="ja-JP" altLang="en-US">
              <a:solidFill>
                <a:schemeClr val="bg2">
                  <a:lumMod val="10000"/>
                </a:schemeClr>
              </a:solidFill>
              <a:latin typeface="Times New Roman" panose="02020603050405020304" pitchFamily="18" charset="0"/>
              <a:cs typeface="Times New Roman" panose="02020603050405020304" pitchFamily="18" charset="0"/>
            </a:endParaRPr>
          </a:p>
        </p:txBody>
      </p:sp>
      <p:sp>
        <p:nvSpPr>
          <p:cNvPr id="27" name="正方形/長方形 26">
            <a:extLst>
              <a:ext uri="{FF2B5EF4-FFF2-40B4-BE49-F238E27FC236}">
                <a16:creationId xmlns:a16="http://schemas.microsoft.com/office/drawing/2014/main" id="{B595CB63-156B-2149-A1C3-65AA9DBF4833}"/>
              </a:ext>
            </a:extLst>
          </p:cNvPr>
          <p:cNvSpPr/>
          <p:nvPr/>
        </p:nvSpPr>
        <p:spPr>
          <a:xfrm>
            <a:off x="1895706" y="3222702"/>
            <a:ext cx="401443"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1B98751-5A37-E344-8B9D-C4FA49D726D4}"/>
              </a:ext>
            </a:extLst>
          </p:cNvPr>
          <p:cNvSpPr/>
          <p:nvPr/>
        </p:nvSpPr>
        <p:spPr>
          <a:xfrm>
            <a:off x="1839946" y="3501482"/>
            <a:ext cx="401444"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ED4577B-5949-4547-912D-1C3892FDF2B0}"/>
              </a:ext>
            </a:extLst>
          </p:cNvPr>
          <p:cNvSpPr/>
          <p:nvPr/>
        </p:nvSpPr>
        <p:spPr>
          <a:xfrm>
            <a:off x="1895704" y="3763536"/>
            <a:ext cx="401443"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06C42A9-A834-8A48-A7AB-738551D09E49}"/>
              </a:ext>
            </a:extLst>
          </p:cNvPr>
          <p:cNvSpPr/>
          <p:nvPr/>
        </p:nvSpPr>
        <p:spPr>
          <a:xfrm>
            <a:off x="1527719" y="4081347"/>
            <a:ext cx="401443"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5F1A98C-9765-A14F-8B82-CCAA85A1B310}"/>
              </a:ext>
            </a:extLst>
          </p:cNvPr>
          <p:cNvSpPr/>
          <p:nvPr/>
        </p:nvSpPr>
        <p:spPr>
          <a:xfrm>
            <a:off x="1728440" y="4343401"/>
            <a:ext cx="401443"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F84DA397-9508-4A4D-8710-06037592BFCD}"/>
              </a:ext>
            </a:extLst>
          </p:cNvPr>
          <p:cNvSpPr/>
          <p:nvPr/>
        </p:nvSpPr>
        <p:spPr>
          <a:xfrm>
            <a:off x="2085275" y="4624532"/>
            <a:ext cx="401443"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C1FBAC1-61EB-E944-A4AE-E1E6E47B03C3}"/>
              </a:ext>
            </a:extLst>
          </p:cNvPr>
          <p:cNvSpPr/>
          <p:nvPr/>
        </p:nvSpPr>
        <p:spPr>
          <a:xfrm>
            <a:off x="466997" y="4920476"/>
            <a:ext cx="1796692"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Yamazaki</a:t>
            </a:r>
            <a:r>
              <a:rPr kumimoji="1" lang="ja-JP" altLang="en-US" sz="2000" b="1">
                <a:solidFill>
                  <a:schemeClr val="tx1">
                    <a:lumMod val="95000"/>
                    <a:lumOff val="5000"/>
                  </a:schemeClr>
                </a:solidFill>
                <a:latin typeface="Times New Roman" panose="02020603050405020304" pitchFamily="18" charset="0"/>
                <a:cs typeface="Times New Roman" panose="02020603050405020304" pitchFamily="18" charset="0"/>
              </a:rPr>
              <a:t> </a:t>
            </a:r>
            <a:r>
              <a:rPr kumimoji="1" lang="en-US" altLang="ja-JP" sz="2000" b="1" dirty="0">
                <a:solidFill>
                  <a:schemeClr val="tx1">
                    <a:lumMod val="95000"/>
                    <a:lumOff val="5000"/>
                  </a:schemeClr>
                </a:solidFill>
                <a:latin typeface="Times New Roman" panose="02020603050405020304" pitchFamily="18" charset="0"/>
                <a:cs typeface="Times New Roman" panose="02020603050405020304" pitchFamily="18" charset="0"/>
              </a:rPr>
              <a:t>et al.</a:t>
            </a:r>
            <a:endParaRPr kumimoji="1" lang="ja-JP" altLang="en-US" sz="2000" b="1">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 name="テキスト ボックス 8">
            <a:extLst>
              <a:ext uri="{FF2B5EF4-FFF2-40B4-BE49-F238E27FC236}">
                <a16:creationId xmlns:a16="http://schemas.microsoft.com/office/drawing/2014/main" id="{F3E73C27-88FD-464B-9D4F-DA5E25BD700F}"/>
              </a:ext>
            </a:extLst>
          </p:cNvPr>
          <p:cNvSpPr txBox="1"/>
          <p:nvPr/>
        </p:nvSpPr>
        <p:spPr>
          <a:xfrm>
            <a:off x="5984741" y="6334780"/>
            <a:ext cx="6322436" cy="523220"/>
          </a:xfrm>
          <a:prstGeom prst="rect">
            <a:avLst/>
          </a:prstGeom>
          <a:noFill/>
        </p:spPr>
        <p:txBody>
          <a:bodyPr wrap="none" rtlCol="0">
            <a:spAutoFit/>
          </a:bodyPr>
          <a:lstStyle/>
          <a:p>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Yamazaki et al. (2019). Yet Another Accelerated SGD: ResNet-50 Training on </a:t>
            </a:r>
            <a:b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 altLang="ja-JP" sz="1400"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ImageNet in 74.7 seconds. </a:t>
            </a:r>
            <a:endParaRPr kumimoji="1" lang="ja-JP" altLang="en-US" sz="1400">
              <a:solidFill>
                <a:schemeClr val="bg2">
                  <a:lumMod val="50000"/>
                </a:schemeClr>
              </a:solidFill>
              <a:latin typeface="Helvetica Neue" panose="02000503000000020004" pitchFamily="2" charset="0"/>
              <a:cs typeface="Helvetica Neue" panose="02000503000000020004" pitchFamily="2" charset="0"/>
            </a:endParaRPr>
          </a:p>
        </p:txBody>
      </p:sp>
      <p:sp>
        <p:nvSpPr>
          <p:cNvPr id="34" name="正方形/長方形 33">
            <a:extLst>
              <a:ext uri="{FF2B5EF4-FFF2-40B4-BE49-F238E27FC236}">
                <a16:creationId xmlns:a16="http://schemas.microsoft.com/office/drawing/2014/main" id="{ED670165-ABAC-A748-ADB3-AA983800419E}"/>
              </a:ext>
            </a:extLst>
          </p:cNvPr>
          <p:cNvSpPr/>
          <p:nvPr/>
        </p:nvSpPr>
        <p:spPr>
          <a:xfrm>
            <a:off x="1839941" y="3196219"/>
            <a:ext cx="802889"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10000"/>
                  </a:schemeClr>
                </a:solidFill>
                <a:latin typeface="Times New Roman" panose="02020603050405020304" pitchFamily="18" charset="0"/>
                <a:cs typeface="Times New Roman" panose="02020603050405020304" pitchFamily="18" charset="0"/>
              </a:rPr>
              <a:t>(2017)</a:t>
            </a:r>
            <a:endParaRPr kumimoji="1" lang="ja-JP" altLang="en-US">
              <a:solidFill>
                <a:schemeClr val="bg2">
                  <a:lumMod val="10000"/>
                </a:schemeClr>
              </a:solidFill>
              <a:latin typeface="Times New Roman" panose="02020603050405020304" pitchFamily="18" charset="0"/>
              <a:cs typeface="Times New Roman" panose="02020603050405020304" pitchFamily="18" charset="0"/>
            </a:endParaRPr>
          </a:p>
        </p:txBody>
      </p:sp>
      <p:sp>
        <p:nvSpPr>
          <p:cNvPr id="35" name="正方形/長方形 34">
            <a:extLst>
              <a:ext uri="{FF2B5EF4-FFF2-40B4-BE49-F238E27FC236}">
                <a16:creationId xmlns:a16="http://schemas.microsoft.com/office/drawing/2014/main" id="{0672B313-5EB9-6D4E-8103-63AB7CB5F156}"/>
              </a:ext>
            </a:extLst>
          </p:cNvPr>
          <p:cNvSpPr/>
          <p:nvPr/>
        </p:nvSpPr>
        <p:spPr>
          <a:xfrm>
            <a:off x="1817640" y="3493119"/>
            <a:ext cx="802889"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10000"/>
                  </a:schemeClr>
                </a:solidFill>
                <a:latin typeface="Times New Roman" panose="02020603050405020304" pitchFamily="18" charset="0"/>
                <a:cs typeface="Times New Roman" panose="02020603050405020304" pitchFamily="18" charset="0"/>
              </a:rPr>
              <a:t>(2017)</a:t>
            </a:r>
            <a:endParaRPr kumimoji="1" lang="ja-JP" altLang="en-US">
              <a:solidFill>
                <a:schemeClr val="bg2">
                  <a:lumMod val="10000"/>
                </a:schemeClr>
              </a:solidFill>
              <a:latin typeface="Times New Roman" panose="02020603050405020304" pitchFamily="18" charset="0"/>
              <a:cs typeface="Times New Roman" panose="02020603050405020304" pitchFamily="18" charset="0"/>
            </a:endParaRPr>
          </a:p>
        </p:txBody>
      </p:sp>
      <p:sp>
        <p:nvSpPr>
          <p:cNvPr id="36" name="正方形/長方形 35">
            <a:extLst>
              <a:ext uri="{FF2B5EF4-FFF2-40B4-BE49-F238E27FC236}">
                <a16:creationId xmlns:a16="http://schemas.microsoft.com/office/drawing/2014/main" id="{C9815C06-AE6D-0B41-A16A-A86D515A1488}"/>
              </a:ext>
            </a:extLst>
          </p:cNvPr>
          <p:cNvSpPr/>
          <p:nvPr/>
        </p:nvSpPr>
        <p:spPr>
          <a:xfrm>
            <a:off x="1817639" y="3790239"/>
            <a:ext cx="802889"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10000"/>
                  </a:schemeClr>
                </a:solidFill>
                <a:latin typeface="Times New Roman" panose="02020603050405020304" pitchFamily="18" charset="0"/>
                <a:cs typeface="Times New Roman" panose="02020603050405020304" pitchFamily="18" charset="0"/>
              </a:rPr>
              <a:t>(2017)</a:t>
            </a:r>
            <a:endParaRPr kumimoji="1" lang="ja-JP" altLang="en-US">
              <a:solidFill>
                <a:schemeClr val="bg2">
                  <a:lumMod val="10000"/>
                </a:schemeClr>
              </a:solidFill>
              <a:latin typeface="Times New Roman" panose="02020603050405020304" pitchFamily="18" charset="0"/>
              <a:cs typeface="Times New Roman" panose="02020603050405020304" pitchFamily="18" charset="0"/>
            </a:endParaRPr>
          </a:p>
        </p:txBody>
      </p:sp>
      <p:sp>
        <p:nvSpPr>
          <p:cNvPr id="37" name="正方形/長方形 36">
            <a:extLst>
              <a:ext uri="{FF2B5EF4-FFF2-40B4-BE49-F238E27FC236}">
                <a16:creationId xmlns:a16="http://schemas.microsoft.com/office/drawing/2014/main" id="{A35ADF46-F704-1945-A1C8-4806C2DAC959}"/>
              </a:ext>
            </a:extLst>
          </p:cNvPr>
          <p:cNvSpPr/>
          <p:nvPr/>
        </p:nvSpPr>
        <p:spPr>
          <a:xfrm>
            <a:off x="1477524" y="4057868"/>
            <a:ext cx="802889"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10000"/>
                  </a:schemeClr>
                </a:solidFill>
                <a:latin typeface="Times New Roman" panose="02020603050405020304" pitchFamily="18" charset="0"/>
                <a:cs typeface="Times New Roman" panose="02020603050405020304" pitchFamily="18" charset="0"/>
              </a:rPr>
              <a:t>(2018)</a:t>
            </a:r>
            <a:endParaRPr kumimoji="1" lang="ja-JP" altLang="en-US">
              <a:solidFill>
                <a:schemeClr val="bg2">
                  <a:lumMod val="10000"/>
                </a:schemeClr>
              </a:solidFill>
              <a:latin typeface="Times New Roman" panose="02020603050405020304" pitchFamily="18" charset="0"/>
              <a:cs typeface="Times New Roman" panose="02020603050405020304" pitchFamily="18" charset="0"/>
            </a:endParaRPr>
          </a:p>
        </p:txBody>
      </p:sp>
      <p:sp>
        <p:nvSpPr>
          <p:cNvPr id="38" name="正方形/長方形 37">
            <a:extLst>
              <a:ext uri="{FF2B5EF4-FFF2-40B4-BE49-F238E27FC236}">
                <a16:creationId xmlns:a16="http://schemas.microsoft.com/office/drawing/2014/main" id="{468E2ADB-3832-3E4B-9473-49DDFDBC13D9}"/>
              </a:ext>
            </a:extLst>
          </p:cNvPr>
          <p:cNvSpPr/>
          <p:nvPr/>
        </p:nvSpPr>
        <p:spPr>
          <a:xfrm>
            <a:off x="1694980" y="4358953"/>
            <a:ext cx="802889"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10000"/>
                  </a:schemeClr>
                </a:solidFill>
                <a:latin typeface="Times New Roman" panose="02020603050405020304" pitchFamily="18" charset="0"/>
                <a:cs typeface="Times New Roman" panose="02020603050405020304" pitchFamily="18" charset="0"/>
              </a:rPr>
              <a:t>(2018)</a:t>
            </a:r>
            <a:endParaRPr kumimoji="1" lang="ja-JP" altLang="en-US">
              <a:solidFill>
                <a:schemeClr val="bg2">
                  <a:lumMod val="10000"/>
                </a:schemeClr>
              </a:solidFill>
              <a:latin typeface="Times New Roman" panose="02020603050405020304" pitchFamily="18" charset="0"/>
              <a:cs typeface="Times New Roman" panose="02020603050405020304" pitchFamily="18" charset="0"/>
            </a:endParaRPr>
          </a:p>
        </p:txBody>
      </p:sp>
      <p:sp>
        <p:nvSpPr>
          <p:cNvPr id="39" name="正方形/長方形 38">
            <a:extLst>
              <a:ext uri="{FF2B5EF4-FFF2-40B4-BE49-F238E27FC236}">
                <a16:creationId xmlns:a16="http://schemas.microsoft.com/office/drawing/2014/main" id="{D6B13333-ABB6-B24A-9E82-32FD16AA7805}"/>
              </a:ext>
            </a:extLst>
          </p:cNvPr>
          <p:cNvSpPr/>
          <p:nvPr/>
        </p:nvSpPr>
        <p:spPr>
          <a:xfrm>
            <a:off x="2040668" y="4633336"/>
            <a:ext cx="802889"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10000"/>
                  </a:schemeClr>
                </a:solidFill>
                <a:latin typeface="Times New Roman" panose="02020603050405020304" pitchFamily="18" charset="0"/>
                <a:cs typeface="Times New Roman" panose="02020603050405020304" pitchFamily="18" charset="0"/>
              </a:rPr>
              <a:t>(2018)</a:t>
            </a:r>
            <a:endParaRPr kumimoji="1" lang="ja-JP" altLang="en-US">
              <a:solidFill>
                <a:schemeClr val="bg2">
                  <a:lumMod val="10000"/>
                </a:schemeClr>
              </a:solidFill>
              <a:latin typeface="Times New Roman" panose="02020603050405020304" pitchFamily="18" charset="0"/>
              <a:cs typeface="Times New Roman" panose="02020603050405020304" pitchFamily="18" charset="0"/>
            </a:endParaRPr>
          </a:p>
        </p:txBody>
      </p:sp>
      <p:sp>
        <p:nvSpPr>
          <p:cNvPr id="40" name="正方形/長方形 39">
            <a:extLst>
              <a:ext uri="{FF2B5EF4-FFF2-40B4-BE49-F238E27FC236}">
                <a16:creationId xmlns:a16="http://schemas.microsoft.com/office/drawing/2014/main" id="{B8A3A2C5-1D11-8D45-B3A8-FEBE28B17D05}"/>
              </a:ext>
            </a:extLst>
          </p:cNvPr>
          <p:cNvSpPr/>
          <p:nvPr/>
        </p:nvSpPr>
        <p:spPr>
          <a:xfrm>
            <a:off x="2209277" y="4907275"/>
            <a:ext cx="802889" cy="27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bg2">
                    <a:lumMod val="10000"/>
                  </a:schemeClr>
                </a:solidFill>
                <a:latin typeface="Times New Roman" panose="02020603050405020304" pitchFamily="18" charset="0"/>
                <a:cs typeface="Times New Roman" panose="02020603050405020304" pitchFamily="18" charset="0"/>
              </a:rPr>
              <a:t>(2019)</a:t>
            </a:r>
            <a:endParaRPr kumimoji="1" lang="ja-JP" altLang="en-US" b="1">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8553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C1F40D-F9F6-0D41-8759-065561A4B9B6}"/>
              </a:ext>
            </a:extLst>
          </p:cNvPr>
          <p:cNvSpPr>
            <a:spLocks noGrp="1"/>
          </p:cNvSpPr>
          <p:nvPr>
            <p:ph type="title"/>
          </p:nvPr>
        </p:nvSpPr>
        <p:spPr/>
        <p:txBody>
          <a:bodyPr/>
          <a:lstStyle/>
          <a:p>
            <a:r>
              <a:rPr lang="en-US" altLang="ja-JP" b="0" dirty="0"/>
              <a:t>Present</a:t>
            </a:r>
            <a:endParaRPr kumimoji="1" lang="ja-JP" altLang="en-US" b="0"/>
          </a:p>
        </p:txBody>
      </p:sp>
      <p:sp>
        <p:nvSpPr>
          <p:cNvPr id="3" name="テキスト プレースホルダー 2">
            <a:extLst>
              <a:ext uri="{FF2B5EF4-FFF2-40B4-BE49-F238E27FC236}">
                <a16:creationId xmlns:a16="http://schemas.microsoft.com/office/drawing/2014/main" id="{D9A2FDFE-0644-C942-B0D8-7173CC105BC2}"/>
              </a:ext>
            </a:extLst>
          </p:cNvPr>
          <p:cNvSpPr>
            <a:spLocks noGrp="1"/>
          </p:cNvSpPr>
          <p:nvPr>
            <p:ph type="body" sz="quarter" idx="10"/>
          </p:nvPr>
        </p:nvSpPr>
        <p:spPr/>
        <p:txBody>
          <a:bodyPr>
            <a:normAutofit/>
          </a:bodyPr>
          <a:lstStyle/>
          <a:p>
            <a:pPr marL="0" indent="0">
              <a:buNone/>
            </a:pPr>
            <a:r>
              <a:rPr lang="en-US" altLang="ja-JP" sz="2400" dirty="0">
                <a:solidFill>
                  <a:schemeClr val="bg2">
                    <a:lumMod val="25000"/>
                  </a:schemeClr>
                </a:solidFill>
                <a:ea typeface="Helvetica Neue" panose="02000503000000020004" pitchFamily="2" charset="0"/>
              </a:rPr>
              <a:t>Variation of optimal parallelization strategy</a:t>
            </a:r>
            <a:r>
              <a:rPr lang="ja-JP" altLang="en-US" sz="2400">
                <a:solidFill>
                  <a:schemeClr val="bg2">
                    <a:lumMod val="25000"/>
                  </a:schemeClr>
                </a:solidFill>
              </a:rPr>
              <a:t> </a:t>
            </a:r>
            <a:r>
              <a:rPr lang="en-US" altLang="ja-JP" sz="2400" dirty="0">
                <a:solidFill>
                  <a:schemeClr val="bg2">
                    <a:lumMod val="25000"/>
                  </a:schemeClr>
                </a:solidFill>
                <a:ea typeface="Helvetica Neue" panose="02000503000000020004" pitchFamily="2" charset="0"/>
              </a:rPr>
              <a:t>due to various factors</a:t>
            </a:r>
          </a:p>
          <a:p>
            <a:pPr lvl="1"/>
            <a:r>
              <a:rPr lang="en-US" altLang="ja-JP" sz="2000" dirty="0">
                <a:solidFill>
                  <a:schemeClr val="bg2">
                    <a:lumMod val="25000"/>
                  </a:schemeClr>
                </a:solidFill>
                <a:ea typeface="Helvetica Neue" panose="02000503000000020004" pitchFamily="2" charset="0"/>
              </a:rPr>
              <a:t>Hardware architecture</a:t>
            </a:r>
          </a:p>
          <a:p>
            <a:pPr lvl="1"/>
            <a:r>
              <a:rPr lang="en-US" altLang="ja-JP" sz="2000" dirty="0">
                <a:solidFill>
                  <a:schemeClr val="bg2">
                    <a:lumMod val="25000"/>
                  </a:schemeClr>
                </a:solidFill>
                <a:ea typeface="Helvetica Neue" panose="02000503000000020004" pitchFamily="2" charset="0"/>
              </a:rPr>
              <a:t>DNN models architecture   </a:t>
            </a:r>
          </a:p>
          <a:p>
            <a:pPr lvl="1"/>
            <a:r>
              <a:rPr lang="en-US" altLang="ja-JP" sz="2000" dirty="0">
                <a:solidFill>
                  <a:schemeClr val="bg2">
                    <a:lumMod val="25000"/>
                  </a:schemeClr>
                </a:solidFill>
                <a:ea typeface="Helvetica Neue" panose="02000503000000020004" pitchFamily="2" charset="0"/>
              </a:rPr>
              <a:t>Training data</a:t>
            </a:r>
          </a:p>
          <a:p>
            <a:pPr marL="457200" lvl="1" indent="0">
              <a:buNone/>
            </a:pPr>
            <a:endParaRPr lang="en-US" altLang="ja-JP" sz="2000" dirty="0">
              <a:solidFill>
                <a:schemeClr val="bg2">
                  <a:lumMod val="25000"/>
                </a:schemeClr>
              </a:solidFill>
              <a:ea typeface="Helvetica Neue" panose="02000503000000020004" pitchFamily="2" charset="0"/>
            </a:endParaRPr>
          </a:p>
          <a:p>
            <a:pPr marL="0" indent="0">
              <a:buNone/>
            </a:pPr>
            <a:endParaRPr lang="en-US" altLang="ja-JP" sz="2400" dirty="0">
              <a:solidFill>
                <a:schemeClr val="bg2">
                  <a:lumMod val="25000"/>
                </a:schemeClr>
              </a:solidFill>
              <a:ea typeface="Helvetica Neue" panose="02000503000000020004" pitchFamily="2" charset="0"/>
            </a:endParaRPr>
          </a:p>
          <a:p>
            <a:pPr marL="0" indent="0">
              <a:buNone/>
            </a:pPr>
            <a:endParaRPr lang="en-US" altLang="ja-JP" sz="2400" dirty="0">
              <a:solidFill>
                <a:schemeClr val="bg2">
                  <a:lumMod val="25000"/>
                </a:schemeClr>
              </a:solidFill>
              <a:ea typeface="Helvetica Neue" panose="02000503000000020004" pitchFamily="2" charset="0"/>
            </a:endParaRPr>
          </a:p>
          <a:p>
            <a:pPr marL="0" indent="0">
              <a:buNone/>
            </a:pPr>
            <a:r>
              <a:rPr lang="en-US" altLang="ja-JP" sz="2400" dirty="0">
                <a:solidFill>
                  <a:schemeClr val="bg2">
                    <a:lumMod val="25000"/>
                  </a:schemeClr>
                </a:solidFill>
                <a:ea typeface="Helvetica Neue" panose="02000503000000020004" pitchFamily="2" charset="0"/>
              </a:rPr>
              <a:t>Necessity of designing special parallelization strategy manually </a:t>
            </a:r>
          </a:p>
        </p:txBody>
      </p:sp>
      <p:sp>
        <p:nvSpPr>
          <p:cNvPr id="4" name="スライド番号プレースホルダー 3">
            <a:extLst>
              <a:ext uri="{FF2B5EF4-FFF2-40B4-BE49-F238E27FC236}">
                <a16:creationId xmlns:a16="http://schemas.microsoft.com/office/drawing/2014/main" id="{CC2E6857-B0E9-3946-867F-A798FCDC4B1D}"/>
              </a:ext>
            </a:extLst>
          </p:cNvPr>
          <p:cNvSpPr>
            <a:spLocks noGrp="1"/>
          </p:cNvSpPr>
          <p:nvPr>
            <p:ph type="sldNum" sz="quarter" idx="12"/>
          </p:nvPr>
        </p:nvSpPr>
        <p:spPr/>
        <p:txBody>
          <a:bodyPr/>
          <a:lstStyle/>
          <a:p>
            <a:fld id="{B817670A-684B-CF4C-99EB-673346015194}" type="slidenum">
              <a:rPr lang="ja-JP" altLang="en-US" smtClean="0"/>
              <a:pPr/>
              <a:t>7</a:t>
            </a:fld>
            <a:endParaRPr lang="ja-JP" altLang="en-US"/>
          </a:p>
        </p:txBody>
      </p:sp>
      <p:sp>
        <p:nvSpPr>
          <p:cNvPr id="5" name="右矢印 4">
            <a:extLst>
              <a:ext uri="{FF2B5EF4-FFF2-40B4-BE49-F238E27FC236}">
                <a16:creationId xmlns:a16="http://schemas.microsoft.com/office/drawing/2014/main" id="{B1DBE361-7BD9-2B46-B2F5-9D754CF9B843}"/>
              </a:ext>
            </a:extLst>
          </p:cNvPr>
          <p:cNvSpPr/>
          <p:nvPr/>
        </p:nvSpPr>
        <p:spPr>
          <a:xfrm rot="5400000">
            <a:off x="1736258" y="3762066"/>
            <a:ext cx="803780" cy="580935"/>
          </a:xfrm>
          <a:prstGeom prst="rightArrow">
            <a:avLst/>
          </a:prstGeom>
          <a:solidFill>
            <a:srgbClr val="425269"/>
          </a:solidFill>
          <a:ln>
            <a:solidFill>
              <a:srgbClr val="4252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6137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C1F40D-F9F6-0D41-8759-065561A4B9B6}"/>
              </a:ext>
            </a:extLst>
          </p:cNvPr>
          <p:cNvSpPr>
            <a:spLocks noGrp="1"/>
          </p:cNvSpPr>
          <p:nvPr>
            <p:ph type="title"/>
          </p:nvPr>
        </p:nvSpPr>
        <p:spPr/>
        <p:txBody>
          <a:bodyPr>
            <a:normAutofit/>
          </a:bodyPr>
          <a:lstStyle/>
          <a:p>
            <a:r>
              <a:rPr lang="en-US" altLang="ja-JP" b="0" dirty="0"/>
              <a:t>Automatic Generated Strategy</a:t>
            </a:r>
            <a:endParaRPr lang="ja-JP" altLang="en-US" b="0"/>
          </a:p>
        </p:txBody>
      </p:sp>
      <p:sp>
        <p:nvSpPr>
          <p:cNvPr id="3" name="テキスト プレースホルダー 2">
            <a:extLst>
              <a:ext uri="{FF2B5EF4-FFF2-40B4-BE49-F238E27FC236}">
                <a16:creationId xmlns:a16="http://schemas.microsoft.com/office/drawing/2014/main" id="{D9A2FDFE-0644-C942-B0D8-7173CC105BC2}"/>
              </a:ext>
            </a:extLst>
          </p:cNvPr>
          <p:cNvSpPr>
            <a:spLocks noGrp="1"/>
          </p:cNvSpPr>
          <p:nvPr>
            <p:ph type="body" sz="quarter" idx="10"/>
          </p:nvPr>
        </p:nvSpPr>
        <p:spPr/>
        <p:txBody>
          <a:bodyPr>
            <a:normAutofit/>
          </a:bodyPr>
          <a:lstStyle/>
          <a:p>
            <a:r>
              <a:rPr lang="en" altLang="ja-JP" sz="2400" dirty="0" err="1"/>
              <a:t>ColocRL</a:t>
            </a:r>
            <a:r>
              <a:rPr lang="en" altLang="ja-JP" sz="2400" dirty="0"/>
              <a:t> ( </a:t>
            </a:r>
            <a:r>
              <a:rPr lang="en" altLang="ja-JP" sz="2400" dirty="0" err="1"/>
              <a:t>Mirho-seini</a:t>
            </a:r>
            <a:r>
              <a:rPr lang="en" altLang="ja-JP" sz="2400" dirty="0"/>
              <a:t> et al., 2017 ) uses </a:t>
            </a:r>
            <a:r>
              <a:rPr lang="en" altLang="ja-JP" sz="2400" dirty="0">
                <a:solidFill>
                  <a:srgbClr val="DFAB09"/>
                </a:solidFill>
              </a:rPr>
              <a:t>reinforcement learning </a:t>
            </a:r>
            <a:br>
              <a:rPr lang="en" altLang="ja-JP" sz="2400" dirty="0">
                <a:solidFill>
                  <a:srgbClr val="DFAB09"/>
                </a:solidFill>
              </a:rPr>
            </a:br>
            <a:r>
              <a:rPr lang="en" altLang="ja-JP" sz="2400" dirty="0"/>
              <a:t>to learn efficient operator assignments for model parallelism.</a:t>
            </a:r>
          </a:p>
          <a:p>
            <a:pPr lvl="1"/>
            <a:r>
              <a:rPr lang="en" altLang="ja-JP" sz="2000" dirty="0"/>
              <a:t>Executing each strategy in the hardware environment to get reward signals and takes </a:t>
            </a:r>
            <a:br>
              <a:rPr lang="en" altLang="ja-JP" sz="2000" dirty="0"/>
            </a:br>
            <a:r>
              <a:rPr lang="en" altLang="ja-JP" sz="2000" dirty="0"/>
              <a:t>12-27 hours to find the best placement.</a:t>
            </a:r>
          </a:p>
          <a:p>
            <a:pPr marL="0" indent="0">
              <a:buNone/>
            </a:pPr>
            <a:endParaRPr lang="en" altLang="ja-JP" sz="2400" dirty="0"/>
          </a:p>
          <a:p>
            <a:r>
              <a:rPr lang="en" altLang="ja-JP" sz="2400" dirty="0" err="1"/>
              <a:t>OptCNN</a:t>
            </a:r>
            <a:r>
              <a:rPr lang="en" altLang="ja-JP" sz="2400" dirty="0"/>
              <a:t> ( Jia et al., 2018 ) uses dynamic programming </a:t>
            </a:r>
            <a:br>
              <a:rPr lang="en" altLang="ja-JP" sz="2400" dirty="0"/>
            </a:br>
            <a:r>
              <a:rPr lang="en" altLang="ja-JP" sz="2400" dirty="0"/>
              <a:t>to parallelize linear DNNs. </a:t>
            </a:r>
          </a:p>
          <a:p>
            <a:pPr lvl="1"/>
            <a:r>
              <a:rPr lang="en" altLang="ja-JP" sz="2000" dirty="0"/>
              <a:t>Cannot apply to Recurrent Neural Network ( RNN ).</a:t>
            </a:r>
          </a:p>
          <a:p>
            <a:endParaRPr lang="en" altLang="ja-JP" dirty="0"/>
          </a:p>
          <a:p>
            <a:endParaRPr lang="en" altLang="ja-JP" sz="2400" dirty="0"/>
          </a:p>
          <a:p>
            <a:endParaRPr kumimoji="1" lang="ja-JP" altLang="en-US" sz="2400"/>
          </a:p>
        </p:txBody>
      </p:sp>
      <p:sp>
        <p:nvSpPr>
          <p:cNvPr id="4" name="スライド番号プレースホルダー 3">
            <a:extLst>
              <a:ext uri="{FF2B5EF4-FFF2-40B4-BE49-F238E27FC236}">
                <a16:creationId xmlns:a16="http://schemas.microsoft.com/office/drawing/2014/main" id="{CC2E6857-B0E9-3946-867F-A798FCDC4B1D}"/>
              </a:ext>
            </a:extLst>
          </p:cNvPr>
          <p:cNvSpPr>
            <a:spLocks noGrp="1"/>
          </p:cNvSpPr>
          <p:nvPr>
            <p:ph type="sldNum" sz="quarter" idx="12"/>
          </p:nvPr>
        </p:nvSpPr>
        <p:spPr/>
        <p:txBody>
          <a:bodyPr/>
          <a:lstStyle/>
          <a:p>
            <a:fld id="{B817670A-684B-CF4C-99EB-673346015194}" type="slidenum">
              <a:rPr lang="ja-JP" altLang="en-US" smtClean="0"/>
              <a:pPr/>
              <a:t>8</a:t>
            </a:fld>
            <a:endParaRPr lang="ja-JP" altLang="en-US"/>
          </a:p>
        </p:txBody>
      </p:sp>
    </p:spTree>
    <p:extLst>
      <p:ext uri="{BB962C8B-B14F-4D97-AF65-F5344CB8AC3E}">
        <p14:creationId xmlns:p14="http://schemas.microsoft.com/office/powerpoint/2010/main" val="20011294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13077</TotalTime>
  <Words>5194</Words>
  <Application>Microsoft Macintosh PowerPoint</Application>
  <PresentationFormat>ワイド画面</PresentationFormat>
  <Paragraphs>690</Paragraphs>
  <Slides>40</Slides>
  <Notes>40</Notes>
  <HiddenSlides>3</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40</vt:i4>
      </vt:variant>
    </vt:vector>
  </HeadingPairs>
  <TitlesOfParts>
    <vt:vector size="47" baseType="lpstr">
      <vt:lpstr>游ゴシック</vt:lpstr>
      <vt:lpstr>Arial</vt:lpstr>
      <vt:lpstr>Calibri</vt:lpstr>
      <vt:lpstr>Cambria Math</vt:lpstr>
      <vt:lpstr>Helvetica Neue</vt:lpstr>
      <vt:lpstr>Times New Roman</vt:lpstr>
      <vt:lpstr>Office テーマ</vt:lpstr>
      <vt:lpstr>Large-scale Deep Learning  by Optimal Parallelization Strategy</vt:lpstr>
      <vt:lpstr>Outline</vt:lpstr>
      <vt:lpstr>Large-scale and Complex Deep Neural Network ( DNN ) Models</vt:lpstr>
      <vt:lpstr>Existing Parallelization Approach </vt:lpstr>
      <vt:lpstr>Data Parallelism</vt:lpstr>
      <vt:lpstr>Model Parallelism</vt:lpstr>
      <vt:lpstr>ImageNet competition</vt:lpstr>
      <vt:lpstr>Present</vt:lpstr>
      <vt:lpstr>Automatic Generated Strategy</vt:lpstr>
      <vt:lpstr>Overview</vt:lpstr>
      <vt:lpstr>Overview “FlexFlow”</vt:lpstr>
      <vt:lpstr>Overview “FlexFlow”</vt:lpstr>
      <vt:lpstr>Operator Graph &amp; Device Topology</vt:lpstr>
      <vt:lpstr>Overview “FlexFlow”</vt:lpstr>
      <vt:lpstr>The SOAP search space</vt:lpstr>
      <vt:lpstr>Sample dimension in SOAP </vt:lpstr>
      <vt:lpstr>Operator dimension in SOAP </vt:lpstr>
      <vt:lpstr>Attribute dimension in SOAP </vt:lpstr>
      <vt:lpstr>Parameter dimension in SOAP </vt:lpstr>
      <vt:lpstr>Parallelizable dimensions in SOAP space</vt:lpstr>
      <vt:lpstr>Overview “FlexFlow”</vt:lpstr>
      <vt:lpstr>How to search optimal strategy</vt:lpstr>
      <vt:lpstr>Generate Strategy</vt:lpstr>
      <vt:lpstr>Simulate execution</vt:lpstr>
      <vt:lpstr>Simulate Execution : Generate Task Graph </vt:lpstr>
      <vt:lpstr>Improve Strategy : Full &amp; Delta Simulation </vt:lpstr>
      <vt:lpstr>Delta Simulation </vt:lpstr>
      <vt:lpstr>Evaluation</vt:lpstr>
      <vt:lpstr>Devices topologies in experiments</vt:lpstr>
      <vt:lpstr>DNN in experiments </vt:lpstr>
      <vt:lpstr>Per-iteration training performance </vt:lpstr>
      <vt:lpstr>Comparison of parallelization performance</vt:lpstr>
      <vt:lpstr>Comparison Different Automated Frameworks</vt:lpstr>
      <vt:lpstr>Full simulation &amp; Delta simulation</vt:lpstr>
      <vt:lpstr>Simulation time &amp; Real execution time</vt:lpstr>
      <vt:lpstr>Challenge</vt:lpstr>
      <vt:lpstr>Conclusion</vt:lpstr>
      <vt:lpstr>Case study: Inception v3</vt:lpstr>
      <vt:lpstr>Case study : NMT</vt:lpstr>
      <vt:lpstr>Markov Chain Monte Carlo ( MCMC ) method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最適な並列化戦略による大規模深層学習 Large-scale Deep Learning  by Optimal Parallelization Strategy</dc:title>
  <dc:creator>工藤　純</dc:creator>
  <cp:lastModifiedBy>工藤　純</cp:lastModifiedBy>
  <cp:revision>229</cp:revision>
  <dcterms:created xsi:type="dcterms:W3CDTF">2019-05-26T18:54:05Z</dcterms:created>
  <dcterms:modified xsi:type="dcterms:W3CDTF">2019-06-26T08:32:51Z</dcterms:modified>
</cp:coreProperties>
</file>